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70.xml.rels" ContentType="application/vnd.openxmlformats-package.relationships+xml"/>
  <Override PartName="/ppt/slides/_rels/slide64.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12.xml.rels" ContentType="application/vnd.openxmlformats-package.relationships+xml"/>
  <Override PartName="/ppt/slides/_rels/slide44.xml.rels" ContentType="application/vnd.openxmlformats-package.relationships+xml"/>
  <Override PartName="/ppt/slides/_rels/slide11.xml.rels" ContentType="application/vnd.openxmlformats-package.relationships+xml"/>
  <Override PartName="/ppt/slides/_rels/slide43.xml.rels" ContentType="application/vnd.openxmlformats-package.relationships+xml"/>
  <Override PartName="/ppt/slides/_rels/slide10.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7.xml.rels" ContentType="application/vnd.openxmlformats-package.relationships+xml"/>
  <Override PartName="/ppt/slides/_rels/slide39.xml.rels" ContentType="application/vnd.openxmlformats-package.relationships+xml"/>
  <Override PartName="/ppt/slides/_rels/slide66.xml.rels" ContentType="application/vnd.openxmlformats-package.relationships+xml"/>
  <Override PartName="/ppt/slides/_rels/slide34.xml.rels" ContentType="application/vnd.openxmlformats-package.relationships+xml"/>
  <Override PartName="/ppt/slides/_rels/slide65.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49.xml.rels" ContentType="application/vnd.openxmlformats-package.relationships+xml"/>
  <Override PartName="/ppt/slides/_rels/slide56.xml.rels" ContentType="application/vnd.openxmlformats-package.relationships+xml"/>
  <Override PartName="/ppt/slides/_rels/slide24.xml.rels" ContentType="application/vnd.openxmlformats-package.relationships+xml"/>
  <Override PartName="/ppt/slides/_rels/slide48.xml.rels" ContentType="application/vnd.openxmlformats-package.relationships+xml"/>
  <Override PartName="/ppt/slides/_rels/slide38.xml.rels" ContentType="application/vnd.openxmlformats-package.relationships+xml"/>
  <Override PartName="/ppt/slides/_rels/slide6.xml.rels" ContentType="application/vnd.openxmlformats-package.relationships+xml"/>
  <Override PartName="/ppt/slides/_rels/slide55.xml.rels" ContentType="application/vnd.openxmlformats-package.relationships+xml"/>
  <Override PartName="/ppt/slides/_rels/slide23.xml.rels" ContentType="application/vnd.openxmlformats-package.relationships+xml"/>
  <Override PartName="/ppt/slides/_rels/slide47.xml.rels" ContentType="application/vnd.openxmlformats-package.relationships+xml"/>
  <Override PartName="/ppt/slides/_rels/slide69.xml.rels" ContentType="application/vnd.openxmlformats-package.relationships+xml"/>
  <Override PartName="/ppt/slides/_rels/slide37.xml.rels" ContentType="application/vnd.openxmlformats-package.relationships+xml"/>
  <Override PartName="/ppt/slides/_rels/slide5.xml.rels" ContentType="application/vnd.openxmlformats-package.relationships+xml"/>
  <Override PartName="/ppt/slides/_rels/slide54.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45.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36.xml.rels" ContentType="application/vnd.openxmlformats-package.relationships+xml"/>
  <Override PartName="/ppt/slides/_rels/slide8.xml.rels" ContentType="application/vnd.openxmlformats-package.relationships+xml"/>
  <Override PartName="/ppt/slides/_rels/slide57.xml.rels" ContentType="application/vnd.openxmlformats-package.relationships+xml"/>
  <Override PartName="/ppt/slides/_rels/slide25.xml.rels" ContentType="application/vnd.openxmlformats-package.relationships+xml"/>
  <Override PartName="/ppt/slides/_rels/slide67.xml.rels" ContentType="application/vnd.openxmlformats-package.relationships+xml"/>
  <Override PartName="/ppt/slides/_rels/slide35.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52.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69.xml" ContentType="application/vnd.openxmlformats-officedocument.presentationml.slide+xml"/>
  <Override PartName="/ppt/slides/slide10.xml" ContentType="application/vnd.openxmlformats-officedocument.presentationml.slide+xml"/>
  <Override PartName="/ppt/media/image39.jpeg" ContentType="image/jpeg"/>
  <Override PartName="/ppt/media/image37.jpeg" ContentType="image/jpeg"/>
  <Override PartName="/ppt/media/image35.jpeg" ContentType="image/jpeg"/>
  <Override PartName="/ppt/media/image34.jpeg" ContentType="image/jpeg"/>
  <Override PartName="/ppt/media/image33.png" ContentType="image/png"/>
  <Override PartName="/ppt/media/image32.gif" ContentType="image/gif"/>
  <Override PartName="/ppt/media/image31.jpeg" ContentType="image/jpeg"/>
  <Override PartName="/ppt/media/image30.jpeg" ContentType="image/jpeg"/>
  <Override PartName="/ppt/media/image27.gif" ContentType="image/gif"/>
  <Override PartName="/ppt/media/image1.png" ContentType="image/png"/>
  <Override PartName="/ppt/media/image15.jpeg" ContentType="image/jpeg"/>
  <Override PartName="/ppt/media/image26.jpeg" ContentType="image/jpeg"/>
  <Override PartName="/ppt/media/image14.jpeg" ContentType="image/jpeg"/>
  <Override PartName="/ppt/media/image25.jpeg" ContentType="image/jpeg"/>
  <Override PartName="/ppt/media/image12.jpeg" ContentType="image/jpeg"/>
  <Override PartName="/ppt/media/image23.jpeg" ContentType="image/jpeg"/>
  <Override PartName="/ppt/media/image22.jpeg" ContentType="image/jpeg"/>
  <Override PartName="/ppt/media/image20.jpeg" ContentType="image/jpeg"/>
  <Override PartName="/ppt/media/image29.jpeg" ContentType="image/jpeg"/>
  <Override PartName="/ppt/media/image18.jpeg" ContentType="image/jpeg"/>
  <Override PartName="/ppt/media/image38.jpeg" ContentType="image/jpeg"/>
  <Override PartName="/ppt/media/image16.jpeg" ContentType="image/jpeg"/>
  <Override PartName="/ppt/media/image13.png" ContentType="image/png"/>
  <Override PartName="/ppt/media/image3.jpeg" ContentType="image/jpeg"/>
  <Override PartName="/ppt/media/image28.png" ContentType="image/png"/>
  <Override PartName="/ppt/media/image8.jpeg" ContentType="image/jpeg"/>
  <Override PartName="/ppt/media/image21.jpeg" ContentType="image/jpeg"/>
  <Override PartName="/ppt/media/image10.jpeg" ContentType="image/jpeg"/>
  <Override PartName="/ppt/media/image9.jpeg" ContentType="image/jpeg"/>
  <Override PartName="/ppt/media/image7.jpeg" ContentType="image/jpeg"/>
  <Override PartName="/ppt/media/image6.jpeg" ContentType="image/jpeg"/>
  <Override PartName="/ppt/media/image17.png" ContentType="image/png"/>
  <Override PartName="/ppt/media/image5.jpeg" ContentType="image/jpeg"/>
  <Override PartName="/ppt/media/image2.png" ContentType="image/png"/>
  <Override PartName="/ppt/media/image4.jpeg" ContentType="image/jpeg"/>
  <Override PartName="/ppt/media/image19.jpeg" ContentType="image/jpeg"/>
  <Override PartName="/ppt/media/image36.jpeg" ContentType="image/jpeg"/>
  <Override PartName="/ppt/media/image11.png" ContentType="image/png"/>
  <Override PartName="/ppt/media/image24.png" ContentType="image/png"/>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9040"/>
            <a:ext cx="9071640" cy="2090880"/>
          </a:xfrm>
          <a:prstGeom prst="rect">
            <a:avLst/>
          </a:prstGeom>
        </p:spPr>
        <p:txBody>
          <a:bodyPr lIns="0" rIns="0" tIns="0" bIns="0"/>
          <a:p>
            <a:endParaRPr/>
          </a:p>
        </p:txBody>
      </p:sp>
      <p:sp>
        <p:nvSpPr>
          <p:cNvPr id="28" name="PlaceHolder 3"/>
          <p:cNvSpPr>
            <a:spLocks noGrp="1"/>
          </p:cNvSpPr>
          <p:nvPr>
            <p:ph type="body"/>
          </p:nvPr>
        </p:nvSpPr>
        <p:spPr>
          <a:xfrm>
            <a:off x="504000" y="4059000"/>
            <a:ext cx="907164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30" name="PlaceHolder 2"/>
          <p:cNvSpPr>
            <a:spLocks noGrp="1"/>
          </p:cNvSpPr>
          <p:nvPr>
            <p:ph type="body"/>
          </p:nvPr>
        </p:nvSpPr>
        <p:spPr>
          <a:xfrm>
            <a:off x="504000" y="1769040"/>
            <a:ext cx="4426920" cy="2090880"/>
          </a:xfrm>
          <a:prstGeom prst="rect">
            <a:avLst/>
          </a:prstGeom>
        </p:spPr>
        <p:txBody>
          <a:bodyPr lIns="0" rIns="0" tIns="0" bIns="0"/>
          <a:p>
            <a:endParaRPr/>
          </a:p>
        </p:txBody>
      </p:sp>
      <p:sp>
        <p:nvSpPr>
          <p:cNvPr id="31" name="PlaceHolder 3"/>
          <p:cNvSpPr>
            <a:spLocks noGrp="1"/>
          </p:cNvSpPr>
          <p:nvPr>
            <p:ph type="body"/>
          </p:nvPr>
        </p:nvSpPr>
        <p:spPr>
          <a:xfrm>
            <a:off x="5152680" y="1769040"/>
            <a:ext cx="4426920" cy="2090880"/>
          </a:xfrm>
          <a:prstGeom prst="rect">
            <a:avLst/>
          </a:prstGeom>
        </p:spPr>
        <p:txBody>
          <a:bodyPr lIns="0" rIns="0" tIns="0" bIns="0"/>
          <a:p>
            <a:endParaRPr/>
          </a:p>
        </p:txBody>
      </p:sp>
      <p:sp>
        <p:nvSpPr>
          <p:cNvPr id="32" name="PlaceHolder 4"/>
          <p:cNvSpPr>
            <a:spLocks noGrp="1"/>
          </p:cNvSpPr>
          <p:nvPr>
            <p:ph type="body"/>
          </p:nvPr>
        </p:nvSpPr>
        <p:spPr>
          <a:xfrm>
            <a:off x="5152680" y="4059000"/>
            <a:ext cx="4426920" cy="2090880"/>
          </a:xfrm>
          <a:prstGeom prst="rect">
            <a:avLst/>
          </a:prstGeom>
        </p:spPr>
        <p:txBody>
          <a:bodyPr lIns="0" rIns="0" tIns="0" bIns="0"/>
          <a:p>
            <a:endParaRPr/>
          </a:p>
        </p:txBody>
      </p:sp>
      <p:sp>
        <p:nvSpPr>
          <p:cNvPr id="33" name="PlaceHolder 5"/>
          <p:cNvSpPr>
            <a:spLocks noGrp="1"/>
          </p:cNvSpPr>
          <p:nvPr>
            <p:ph type="body"/>
          </p:nvPr>
        </p:nvSpPr>
        <p:spPr>
          <a:xfrm>
            <a:off x="504000" y="405900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35" name="PlaceHolder 2"/>
          <p:cNvSpPr>
            <a:spLocks noGrp="1"/>
          </p:cNvSpPr>
          <p:nvPr>
            <p:ph type="body"/>
          </p:nvPr>
        </p:nvSpPr>
        <p:spPr>
          <a:xfrm>
            <a:off x="504000" y="1769040"/>
            <a:ext cx="9071640" cy="4384080"/>
          </a:xfrm>
          <a:prstGeom prst="rect">
            <a:avLst/>
          </a:prstGeom>
        </p:spPr>
        <p:txBody>
          <a:bodyPr lIns="0" rIns="0" tIns="0" bIns="0"/>
          <a:p>
            <a:endParaRPr/>
          </a:p>
        </p:txBody>
      </p:sp>
      <p:sp>
        <p:nvSpPr>
          <p:cNvPr id="36" name="PlaceHolder 3"/>
          <p:cNvSpPr>
            <a:spLocks noGrp="1"/>
          </p:cNvSpPr>
          <p:nvPr>
            <p:ph type="body"/>
          </p:nvPr>
        </p:nvSpPr>
        <p:spPr>
          <a:xfrm>
            <a:off x="504000" y="1769040"/>
            <a:ext cx="9071640" cy="4384080"/>
          </a:xfrm>
          <a:prstGeom prst="rect">
            <a:avLst/>
          </a:prstGeom>
        </p:spPr>
        <p:txBody>
          <a:bodyPr lIns="0" rIns="0" tIns="0" bIns="0"/>
          <a:p>
            <a:endParaRPr/>
          </a:p>
        </p:txBody>
      </p:sp>
      <p:pic>
        <p:nvPicPr>
          <p:cNvPr id="37" name="" descr=""/>
          <p:cNvPicPr/>
          <p:nvPr/>
        </p:nvPicPr>
        <p:blipFill>
          <a:blip r:embed="rId2"/>
          <a:stretch>
            <a:fillRect/>
          </a:stretch>
        </p:blipFill>
        <p:spPr>
          <a:xfrm>
            <a:off x="2292120" y="1769040"/>
            <a:ext cx="5494680" cy="4384080"/>
          </a:xfrm>
          <a:prstGeom prst="rect">
            <a:avLst/>
          </a:prstGeom>
          <a:ln>
            <a:noFill/>
          </a:ln>
        </p:spPr>
      </p:pic>
      <p:pic>
        <p:nvPicPr>
          <p:cNvPr id="38" name="" descr=""/>
          <p:cNvPicPr/>
          <p:nvPr/>
        </p:nvPicPr>
        <p:blipFill>
          <a:blip r:embed="rId3"/>
          <a:stretch>
            <a:fillRect/>
          </a:stretch>
        </p:blipFill>
        <p:spPr>
          <a:xfrm>
            <a:off x="2292120" y="1769040"/>
            <a:ext cx="5494680" cy="43840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8" name="PlaceHolder 2"/>
          <p:cNvSpPr>
            <a:spLocks noGrp="1"/>
          </p:cNvSpPr>
          <p:nvPr>
            <p:ph type="body"/>
          </p:nvPr>
        </p:nvSpPr>
        <p:spPr>
          <a:xfrm>
            <a:off x="504000" y="1769040"/>
            <a:ext cx="9071640" cy="43840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10" name="PlaceHolder 2"/>
          <p:cNvSpPr>
            <a:spLocks noGrp="1"/>
          </p:cNvSpPr>
          <p:nvPr>
            <p:ph type="body"/>
          </p:nvPr>
        </p:nvSpPr>
        <p:spPr>
          <a:xfrm>
            <a:off x="504000" y="1769040"/>
            <a:ext cx="4426920" cy="4384080"/>
          </a:xfrm>
          <a:prstGeom prst="rect">
            <a:avLst/>
          </a:prstGeom>
        </p:spPr>
        <p:txBody>
          <a:bodyPr lIns="0" rIns="0" tIns="0" bIns="0"/>
          <a:p>
            <a:endParaRPr/>
          </a:p>
        </p:txBody>
      </p:sp>
      <p:sp>
        <p:nvSpPr>
          <p:cNvPr id="11" name="PlaceHolder 3"/>
          <p:cNvSpPr>
            <a:spLocks noGrp="1"/>
          </p:cNvSpPr>
          <p:nvPr>
            <p:ph type="body"/>
          </p:nvPr>
        </p:nvSpPr>
        <p:spPr>
          <a:xfrm>
            <a:off x="5152680" y="176904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21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15" name="PlaceHolder 2"/>
          <p:cNvSpPr>
            <a:spLocks noGrp="1"/>
          </p:cNvSpPr>
          <p:nvPr>
            <p:ph type="body"/>
          </p:nvPr>
        </p:nvSpPr>
        <p:spPr>
          <a:xfrm>
            <a:off x="504000" y="1769040"/>
            <a:ext cx="4426920" cy="2090880"/>
          </a:xfrm>
          <a:prstGeom prst="rect">
            <a:avLst/>
          </a:prstGeom>
        </p:spPr>
        <p:txBody>
          <a:bodyPr lIns="0" rIns="0" tIns="0" bIns="0"/>
          <a:p>
            <a:endParaRPr/>
          </a:p>
        </p:txBody>
      </p:sp>
      <p:sp>
        <p:nvSpPr>
          <p:cNvPr id="16" name="PlaceHolder 3"/>
          <p:cNvSpPr>
            <a:spLocks noGrp="1"/>
          </p:cNvSpPr>
          <p:nvPr>
            <p:ph type="body"/>
          </p:nvPr>
        </p:nvSpPr>
        <p:spPr>
          <a:xfrm>
            <a:off x="504000" y="4059000"/>
            <a:ext cx="4426920" cy="2090880"/>
          </a:xfrm>
          <a:prstGeom prst="rect">
            <a:avLst/>
          </a:prstGeom>
        </p:spPr>
        <p:txBody>
          <a:bodyPr lIns="0" rIns="0" tIns="0" bIns="0"/>
          <a:p>
            <a:endParaRPr/>
          </a:p>
        </p:txBody>
      </p:sp>
      <p:sp>
        <p:nvSpPr>
          <p:cNvPr id="17" name="PlaceHolder 4"/>
          <p:cNvSpPr>
            <a:spLocks noGrp="1"/>
          </p:cNvSpPr>
          <p:nvPr>
            <p:ph type="body"/>
          </p:nvPr>
        </p:nvSpPr>
        <p:spPr>
          <a:xfrm>
            <a:off x="5152680" y="176904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19" name="PlaceHolder 2"/>
          <p:cNvSpPr>
            <a:spLocks noGrp="1"/>
          </p:cNvSpPr>
          <p:nvPr>
            <p:ph type="body"/>
          </p:nvPr>
        </p:nvSpPr>
        <p:spPr>
          <a:xfrm>
            <a:off x="504000" y="1769040"/>
            <a:ext cx="4426920" cy="4384080"/>
          </a:xfrm>
          <a:prstGeom prst="rect">
            <a:avLst/>
          </a:prstGeom>
        </p:spPr>
        <p:txBody>
          <a:bodyPr lIns="0" rIns="0" tIns="0" bIns="0"/>
          <a:p>
            <a:endParaRPr/>
          </a:p>
        </p:txBody>
      </p:sp>
      <p:sp>
        <p:nvSpPr>
          <p:cNvPr id="20" name="PlaceHolder 3"/>
          <p:cNvSpPr>
            <a:spLocks noGrp="1"/>
          </p:cNvSpPr>
          <p:nvPr>
            <p:ph type="body"/>
          </p:nvPr>
        </p:nvSpPr>
        <p:spPr>
          <a:xfrm>
            <a:off x="5152680" y="1769040"/>
            <a:ext cx="4426920" cy="2090880"/>
          </a:xfrm>
          <a:prstGeom prst="rect">
            <a:avLst/>
          </a:prstGeom>
        </p:spPr>
        <p:txBody>
          <a:bodyPr lIns="0" rIns="0" tIns="0" bIns="0"/>
          <a:p>
            <a:endParaRPr/>
          </a:p>
        </p:txBody>
      </p:sp>
      <p:sp>
        <p:nvSpPr>
          <p:cNvPr id="21" name="PlaceHolder 4"/>
          <p:cNvSpPr>
            <a:spLocks noGrp="1"/>
          </p:cNvSpPr>
          <p:nvPr>
            <p:ph type="body"/>
          </p:nvPr>
        </p:nvSpPr>
        <p:spPr>
          <a:xfrm>
            <a:off x="5152680" y="405900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520"/>
          </a:xfrm>
          <a:prstGeom prst="rect">
            <a:avLst/>
          </a:prstGeom>
        </p:spPr>
        <p:txBody>
          <a:bodyPr lIns="0" rIns="0" tIns="0" bIns="0" anchor="ctr"/>
          <a:p>
            <a:pPr algn="ctr"/>
            <a:endParaRPr/>
          </a:p>
        </p:txBody>
      </p:sp>
      <p:sp>
        <p:nvSpPr>
          <p:cNvPr id="23" name="PlaceHolder 2"/>
          <p:cNvSpPr>
            <a:spLocks noGrp="1"/>
          </p:cNvSpPr>
          <p:nvPr>
            <p:ph type="body"/>
          </p:nvPr>
        </p:nvSpPr>
        <p:spPr>
          <a:xfrm>
            <a:off x="504000" y="1769040"/>
            <a:ext cx="4426920" cy="2090880"/>
          </a:xfrm>
          <a:prstGeom prst="rect">
            <a:avLst/>
          </a:prstGeom>
        </p:spPr>
        <p:txBody>
          <a:bodyPr lIns="0" rIns="0" tIns="0" bIns="0"/>
          <a:p>
            <a:endParaRPr/>
          </a:p>
        </p:txBody>
      </p:sp>
      <p:sp>
        <p:nvSpPr>
          <p:cNvPr id="24" name="PlaceHolder 3"/>
          <p:cNvSpPr>
            <a:spLocks noGrp="1"/>
          </p:cNvSpPr>
          <p:nvPr>
            <p:ph type="body"/>
          </p:nvPr>
        </p:nvSpPr>
        <p:spPr>
          <a:xfrm>
            <a:off x="5152680" y="1769040"/>
            <a:ext cx="4426920" cy="2090880"/>
          </a:xfrm>
          <a:prstGeom prst="rect">
            <a:avLst/>
          </a:prstGeom>
        </p:spPr>
        <p:txBody>
          <a:bodyPr lIns="0" rIns="0" tIns="0" bIns="0"/>
          <a:p>
            <a:endParaRPr/>
          </a:p>
        </p:txBody>
      </p:sp>
      <p:sp>
        <p:nvSpPr>
          <p:cNvPr id="25" name="PlaceHolder 4"/>
          <p:cNvSpPr>
            <a:spLocks noGrp="1"/>
          </p:cNvSpPr>
          <p:nvPr>
            <p:ph type="body"/>
          </p:nvPr>
        </p:nvSpPr>
        <p:spPr>
          <a:xfrm>
            <a:off x="504000" y="4059000"/>
            <a:ext cx="907164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lang="en-US" sz="1400">
                <a:latin typeface="Times New Roman"/>
              </a:rPr>
              <a:t>&lt;date/time&gt;</a:t>
            </a:r>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lang="en-US" sz="1400">
                <a:latin typeface="Times New Roman"/>
              </a:rPr>
              <a:t>&lt;footer&gt;</a:t>
            </a:r>
            <a:endParaRPr/>
          </a:p>
        </p:txBody>
      </p:sp>
      <p:sp>
        <p:nvSpPr>
          <p:cNvPr id="4" name="PlaceHolder 5"/>
          <p:cNvSpPr>
            <a:spLocks noGrp="1"/>
          </p:cNvSpPr>
          <p:nvPr>
            <p:ph type="sldNum"/>
          </p:nvPr>
        </p:nvSpPr>
        <p:spPr>
          <a:xfrm>
            <a:off x="7227000" y="6887160"/>
            <a:ext cx="2348280" cy="521280"/>
          </a:xfrm>
          <a:prstGeom prst="rect">
            <a:avLst/>
          </a:prstGeom>
        </p:spPr>
        <p:txBody>
          <a:bodyPr lIns="0" rIns="0" tIns="0" bIns="0"/>
          <a:p>
            <a:pPr algn="r"/>
            <a:fld id="{BA841CF4-4BCC-494F-8AFE-BD89A597F1BB}"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xml"/>
</Relationships>
</file>

<file path=ppt/slides/_rels/slide40.xml.rels><?xml version="1.0" encoding="UTF-8"?>
<Relationships xmlns="http://schemas.openxmlformats.org/package/2006/relationships"><Relationship Id="rId1" Type="http://schemas.openxmlformats.org/officeDocument/2006/relationships/image" Target="../media/image27.gif"/><Relationship Id="rId2"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8.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3.xml"/>
</Relationships>
</file>

<file path=ppt/slides/_rels/slide54.xml.rels><?xml version="1.0" encoding="UTF-8"?>
<Relationships xmlns="http://schemas.openxmlformats.org/package/2006/relationships"><Relationship Id="rId1" Type="http://schemas.openxmlformats.org/officeDocument/2006/relationships/image" Target="../media/image32.gif"/><Relationship Id="rId2" Type="http://schemas.openxmlformats.org/officeDocument/2006/relationships/slideLayout" Target="../slideLayouts/slideLayout3.xml"/>
</Relationships>
</file>

<file path=ppt/slides/_rels/slide5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3.xml"/>
</Relationships>
</file>

<file path=ppt/slides/_rels/slide56.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2.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TextShape 1"/>
          <p:cNvSpPr txBox="1"/>
          <p:nvPr/>
        </p:nvSpPr>
        <p:spPr>
          <a:xfrm>
            <a:off x="504000" y="301320"/>
            <a:ext cx="9071640" cy="1262160"/>
          </a:xfrm>
          <a:prstGeom prst="rect">
            <a:avLst/>
          </a:prstGeom>
        </p:spPr>
        <p:txBody>
          <a:bodyPr lIns="0" rIns="0" tIns="0" bIns="0" anchor="ctr"/>
          <a:p>
            <a:pPr algn="ctr"/>
            <a:r>
              <a:rPr lang="en-US" sz="4400">
                <a:latin typeface="Arial"/>
              </a:rPr>
              <a:t>Sabal Trail Pipeline</a:t>
            </a:r>
            <a:endParaRPr/>
          </a:p>
        </p:txBody>
      </p:sp>
      <p:sp>
        <p:nvSpPr>
          <p:cNvPr id="40" name="TextShape 2"/>
          <p:cNvSpPr txBox="1"/>
          <p:nvPr/>
        </p:nvSpPr>
        <p:spPr>
          <a:xfrm>
            <a:off x="504000" y="1769040"/>
            <a:ext cx="9071640" cy="4384080"/>
          </a:xfrm>
          <a:prstGeom prst="rect">
            <a:avLst/>
          </a:prstGeom>
        </p:spPr>
        <p:txBody>
          <a:bodyPr lIns="0" rIns="0" tIns="0" bIns="0" anchor="ctr"/>
          <a:p>
            <a:pPr algn="ctr"/>
            <a:endParaRPr/>
          </a:p>
        </p:txBody>
      </p:sp>
      <p:pic>
        <p:nvPicPr>
          <p:cNvPr id="41" name="" descr=""/>
          <p:cNvPicPr/>
          <p:nvPr/>
        </p:nvPicPr>
        <p:blipFill>
          <a:blip r:embed="rId1"/>
          <a:stretch>
            <a:fillRect/>
          </a:stretch>
        </p:blipFill>
        <p:spPr>
          <a:xfrm>
            <a:off x="1920240" y="1362600"/>
            <a:ext cx="6400800" cy="49467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 name="TextShape 1"/>
          <p:cNvSpPr txBox="1"/>
          <p:nvPr/>
        </p:nvSpPr>
        <p:spPr>
          <a:xfrm>
            <a:off x="504000" y="301320"/>
            <a:ext cx="9071640" cy="1262160"/>
          </a:xfrm>
          <a:prstGeom prst="rect">
            <a:avLst/>
          </a:prstGeom>
        </p:spPr>
        <p:txBody>
          <a:bodyPr lIns="0" rIns="0" tIns="0" bIns="0" anchor="ctr"/>
          <a:p>
            <a:pPr algn="ctr"/>
            <a:r>
              <a:rPr lang="en-US" sz="4400">
                <a:latin typeface="Arial"/>
              </a:rPr>
              <a:t>Transco Damage Marengo Co. AL</a:t>
            </a:r>
            <a:endParaRPr/>
          </a:p>
        </p:txBody>
      </p:sp>
      <p:sp>
        <p:nvSpPr>
          <p:cNvPr id="59"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4400">
                <a:latin typeface="Arial"/>
              </a:rPr>
              <a:t>3 Dec 2011, Highway 69 toward Myrtlewood</a:t>
            </a:r>
            <a:endParaRPr/>
          </a:p>
          <a:p>
            <a:pPr>
              <a:buSzPct val="45000"/>
              <a:buFont typeface="StarSymbol"/>
              <a:buChar char=""/>
            </a:pPr>
            <a:r>
              <a:rPr lang="en-US" sz="4400">
                <a:latin typeface="Arial"/>
              </a:rPr>
              <a:t>Flames 100 feet up, heard &gt; 30 miles away</a:t>
            </a:r>
            <a:endParaRPr/>
          </a:p>
          <a:p>
            <a:pPr>
              <a:buSzPct val="45000"/>
              <a:buFont typeface="StarSymbol"/>
              <a:buChar char=""/>
            </a:pPr>
            <a:r>
              <a:rPr lang="en-US" sz="4400">
                <a:latin typeface="Arial"/>
              </a:rPr>
              <a:t>50-foot crater, incinerated 65 acres of trees</a:t>
            </a:r>
            <a:endParaRPr/>
          </a:p>
          <a:p>
            <a:pPr>
              <a:buSzPct val="45000"/>
              <a:buFont typeface="StarSymbol"/>
              <a:buChar char=""/>
            </a:pPr>
            <a:r>
              <a:rPr lang="en-US" sz="4400">
                <a:latin typeface="Arial"/>
              </a:rPr>
              <a:t>Fried five acres of soil into pottery</a:t>
            </a:r>
            <a:endParaRPr/>
          </a:p>
          <a:p>
            <a:pPr>
              <a:buSzPct val="45000"/>
              <a:buFont typeface="StarSymbol"/>
              <a:buChar char=""/>
            </a:pPr>
            <a:r>
              <a:rPr lang="en-US" sz="4400">
                <a:latin typeface="Arial"/>
              </a:rPr>
              <a:t>Launched 43-foot pipe section missile 190 feet</a:t>
            </a:r>
            <a:endParaRPr/>
          </a:p>
          <a:p>
            <a:pPr>
              <a:buSzPct val="45000"/>
              <a:buFont typeface="StarSymbol"/>
              <a:buChar char=""/>
            </a:pPr>
            <a:r>
              <a:rPr lang="en-US" sz="4400">
                <a:latin typeface="Arial"/>
              </a:rPr>
              <a:t>Cause: </a:t>
            </a:r>
            <a:r>
              <a:rPr lang="en-US" sz="4400">
                <a:latin typeface="Arial"/>
              </a:rPr>
              <a:t>corrosion</a:t>
            </a:r>
            <a:endParaRPr/>
          </a:p>
          <a:p>
            <a:pPr>
              <a:buSzPct val="45000"/>
              <a:buFont typeface="StarSymbol"/>
              <a:buChar char=""/>
            </a:pPr>
            <a:r>
              <a:rPr lang="en-US" sz="2400">
                <a:latin typeface="Arial"/>
              </a:rPr>
              <a:t>http://spectrabusters.org/2014/01/26/a-36-inch-pipeline-blews-up-in-alabama/</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TextShape 1"/>
          <p:cNvSpPr txBox="1"/>
          <p:nvPr/>
        </p:nvSpPr>
        <p:spPr>
          <a:xfrm>
            <a:off x="504000" y="301320"/>
            <a:ext cx="9071640" cy="1262160"/>
          </a:xfrm>
          <a:prstGeom prst="rect">
            <a:avLst/>
          </a:prstGeom>
        </p:spPr>
        <p:txBody>
          <a:bodyPr lIns="0" rIns="0" tIns="0" bIns="0" anchor="ctr"/>
          <a:p>
            <a:pPr algn="ctr"/>
            <a:r>
              <a:rPr lang="en-US" sz="4400">
                <a:latin typeface="Arial"/>
              </a:rPr>
              <a:t>Williams Co. Hazards</a:t>
            </a:r>
            <a:endParaRPr/>
          </a:p>
        </p:txBody>
      </p:sp>
      <p:sp>
        <p:nvSpPr>
          <p:cNvPr id="61" name="TextShape 2"/>
          <p:cNvSpPr txBox="1"/>
          <p:nvPr/>
        </p:nvSpPr>
        <p:spPr>
          <a:xfrm>
            <a:off x="504000" y="1188720"/>
            <a:ext cx="9071640" cy="5760720"/>
          </a:xfrm>
          <a:prstGeom prst="rect">
            <a:avLst/>
          </a:prstGeom>
        </p:spPr>
        <p:txBody>
          <a:bodyPr lIns="0" rIns="0" tIns="0" bIns="0"/>
          <a:p>
            <a:pPr>
              <a:buSzPct val="45000"/>
              <a:buFont typeface="StarSymbol"/>
              <a:buChar char=""/>
            </a:pPr>
            <a:endParaRPr/>
          </a:p>
          <a:p>
            <a:pPr>
              <a:buSzPct val="45000"/>
              <a:buFont typeface="StarSymbol"/>
              <a:buChar char=""/>
            </a:pPr>
            <a:r>
              <a:rPr lang="en-US" sz="3200">
                <a:latin typeface="Arial"/>
              </a:rPr>
              <a:t>2014-04-23: Williams explosion and fire, Opal, WY</a:t>
            </a:r>
            <a:endParaRPr/>
          </a:p>
          <a:p>
            <a:pPr>
              <a:buSzPct val="45000"/>
              <a:buFont typeface="StarSymbol"/>
              <a:buChar char=""/>
            </a:pPr>
            <a:r>
              <a:rPr lang="en-US" sz="3200">
                <a:latin typeface="Arial"/>
              </a:rPr>
              <a:t>2014-04-05: Williams Oak Grove explosion, Marshall County, WV</a:t>
            </a:r>
            <a:endParaRPr/>
          </a:p>
          <a:p>
            <a:pPr>
              <a:buSzPct val="45000"/>
              <a:buFont typeface="StarSymbol"/>
              <a:buChar char=""/>
            </a:pPr>
            <a:r>
              <a:rPr lang="en-US" sz="3200">
                <a:latin typeface="Arial"/>
              </a:rPr>
              <a:t>2014-03-31: Williams fire and explosion near Plymouth, WA</a:t>
            </a:r>
            <a:endParaRPr/>
          </a:p>
          <a:p>
            <a:pPr>
              <a:buSzPct val="45000"/>
              <a:buFont typeface="StarSymbol"/>
              <a:buChar char=""/>
            </a:pPr>
            <a:r>
              <a:rPr lang="en-US" sz="3200">
                <a:latin typeface="Arial"/>
              </a:rPr>
              <a:t>2014-01-10: 3-month Williams methane leak, Suavie Island, OR</a:t>
            </a:r>
            <a:endParaRPr/>
          </a:p>
          <a:p>
            <a:pPr>
              <a:buSzPct val="45000"/>
              <a:buFont typeface="StarSymbol"/>
              <a:buChar char=""/>
            </a:pPr>
            <a:r>
              <a:rPr lang="en-US" sz="3200">
                <a:latin typeface="Arial"/>
              </a:rPr>
              <a:t>2012-10-26: PHMSA Final Order, $74,300 civil penalty: Transco </a:t>
            </a:r>
            <a:endParaRPr/>
          </a:p>
          <a:p>
            <a:pPr>
              <a:buSzPct val="45000"/>
              <a:buFont typeface="StarSymbol"/>
              <a:buChar char=""/>
            </a:pPr>
            <a:r>
              <a:rPr lang="en-US" sz="3200">
                <a:latin typeface="Arial"/>
              </a:rPr>
              <a:t>2012-09-25: PHMSA Corrective Action Order</a:t>
            </a:r>
            <a:endParaRPr/>
          </a:p>
          <a:p>
            <a:pPr>
              <a:buSzPct val="45000"/>
              <a:buFont typeface="StarSymbol"/>
              <a:buChar char=""/>
            </a:pPr>
            <a:r>
              <a:rPr lang="en-US" sz="3200">
                <a:latin typeface="Arial"/>
              </a:rPr>
              <a:t>2011-12-03: Williams Transco, Marengo County, AL</a:t>
            </a:r>
            <a:endParaRPr/>
          </a:p>
          <a:p>
            <a:pPr>
              <a:buSzPct val="45000"/>
              <a:buFont typeface="StarSymbol"/>
              <a:buChar char=""/>
            </a:pPr>
            <a:r>
              <a:rPr lang="en-US" sz="3200">
                <a:latin typeface="Arial"/>
              </a:rPr>
              <a:t>2008-11-14: Williams Transco explosion in Appomattox, VA</a:t>
            </a:r>
            <a:endParaRPr/>
          </a:p>
          <a:p>
            <a:pPr>
              <a:buSzPct val="45000"/>
              <a:buFont typeface="StarSymbol"/>
              <a:buChar char=""/>
            </a:pPr>
            <a:r>
              <a:rPr lang="en-US" sz="3200">
                <a:latin typeface="Arial"/>
              </a:rPr>
              <a:t>http://spectrabusters.org/hazards/other-hazards/#Williams</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 name="TextShape 1"/>
          <p:cNvSpPr txBox="1"/>
          <p:nvPr/>
        </p:nvSpPr>
        <p:spPr>
          <a:xfrm>
            <a:off x="182880" y="301320"/>
            <a:ext cx="9784080" cy="795960"/>
          </a:xfrm>
          <a:prstGeom prst="rect">
            <a:avLst/>
          </a:prstGeom>
        </p:spPr>
        <p:txBody>
          <a:bodyPr lIns="0" rIns="0" tIns="0" bIns="0" anchor="ctr"/>
          <a:p>
            <a:pPr algn="ctr"/>
            <a:r>
              <a:rPr lang="en-US" sz="4400">
                <a:latin typeface="Arial"/>
              </a:rPr>
              <a:t>Williams Co. Appomatox, VA </a:t>
            </a:r>
            <a:r>
              <a:rPr lang="en-US" sz="3600">
                <a:latin typeface="Arial"/>
              </a:rPr>
              <a:t>2008-11-14</a:t>
            </a:r>
            <a:endParaRPr/>
          </a:p>
        </p:txBody>
      </p:sp>
      <p:pic>
        <p:nvPicPr>
          <p:cNvPr id="63" name="" descr=""/>
          <p:cNvPicPr/>
          <p:nvPr/>
        </p:nvPicPr>
        <p:blipFill>
          <a:blip r:embed="rId1"/>
          <a:stretch>
            <a:fillRect/>
          </a:stretch>
        </p:blipFill>
        <p:spPr>
          <a:xfrm>
            <a:off x="1005840" y="1463040"/>
            <a:ext cx="8247960" cy="548640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 name="TextShape 1"/>
          <p:cNvSpPr txBox="1"/>
          <p:nvPr/>
        </p:nvSpPr>
        <p:spPr>
          <a:xfrm>
            <a:off x="504000" y="301320"/>
            <a:ext cx="9071640" cy="1262160"/>
          </a:xfrm>
          <a:prstGeom prst="rect">
            <a:avLst/>
          </a:prstGeom>
        </p:spPr>
        <p:txBody>
          <a:bodyPr lIns="0" rIns="0" tIns="0" bIns="0" anchor="ctr"/>
          <a:p>
            <a:pPr algn="ctr"/>
            <a:r>
              <a:rPr lang="en-US" sz="4400">
                <a:latin typeface="Arial"/>
              </a:rPr>
              <a:t>Williams Appomattox Damage</a:t>
            </a:r>
            <a:endParaRPr/>
          </a:p>
        </p:txBody>
      </p:sp>
      <p:sp>
        <p:nvSpPr>
          <p:cNvPr id="65"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Large ﬁreball, 37-foot wide, 15-foot deep crater</a:t>
            </a:r>
            <a:endParaRPr/>
          </a:p>
          <a:p>
            <a:pPr>
              <a:buSzPct val="45000"/>
              <a:buFont typeface="StarSymbol"/>
              <a:buChar char=""/>
            </a:pPr>
            <a:r>
              <a:rPr lang="en-US" sz="3200">
                <a:latin typeface="Arial"/>
              </a:rPr>
              <a:t>Burn zone approximately 1125 feet in diameter</a:t>
            </a:r>
            <a:endParaRPr/>
          </a:p>
          <a:p>
            <a:pPr>
              <a:buSzPct val="45000"/>
              <a:buFont typeface="StarSymbol"/>
              <a:buChar char=""/>
            </a:pPr>
            <a:r>
              <a:rPr lang="en-US" sz="3200">
                <a:latin typeface="Arial"/>
              </a:rPr>
              <a:t>Destroyed 2 homes, injured 5 people</a:t>
            </a:r>
            <a:endParaRPr/>
          </a:p>
          <a:p>
            <a:pPr>
              <a:buSzPct val="45000"/>
              <a:buFont typeface="StarSymbol"/>
              <a:buChar char=""/>
            </a:pPr>
            <a:r>
              <a:rPr lang="en-US" sz="3200">
                <a:latin typeface="Arial"/>
              </a:rPr>
              <a:t>Local and state governments footing the bill</a:t>
            </a:r>
            <a:endParaRPr/>
          </a:p>
          <a:p>
            <a:pPr>
              <a:buSzPct val="45000"/>
              <a:buFont typeface="StarSymbol"/>
              <a:buChar char=""/>
            </a:pPr>
            <a:r>
              <a:rPr lang="en-US" sz="3200">
                <a:latin typeface="Arial"/>
              </a:rPr>
              <a:t>PHMSA $952,500 fine for possible failures to</a:t>
            </a:r>
            <a:endParaRPr/>
          </a:p>
          <a:p>
            <a:pPr>
              <a:buSzPct val="45000"/>
              <a:buFont typeface="StarSymbol"/>
              <a:buChar char=""/>
            </a:pPr>
            <a:r>
              <a:rPr i="1" lang="en-US" sz="3200">
                <a:latin typeface="Arial"/>
              </a:rPr>
              <a:t>“</a:t>
            </a:r>
            <a:r>
              <a:rPr i="1" lang="en-US" sz="3200">
                <a:latin typeface="Arial"/>
              </a:rPr>
              <a:t>address regulatory requirements for monitoring and preventing external </a:t>
            </a:r>
            <a:r>
              <a:rPr b="1" i="1" lang="en-US" sz="4000">
                <a:latin typeface="Arial"/>
              </a:rPr>
              <a:t>corrosion</a:t>
            </a:r>
            <a:r>
              <a:rPr i="1" lang="en-US" sz="3200">
                <a:latin typeface="Arial"/>
              </a:rPr>
              <a:t>”</a:t>
            </a:r>
            <a:endParaRPr/>
          </a:p>
          <a:p>
            <a:pPr>
              <a:buSzPct val="45000"/>
              <a:buFont typeface="StarSymbol"/>
              <a:buChar char=""/>
            </a:pPr>
            <a:r>
              <a:rPr lang="en-US" sz="3200">
                <a:latin typeface="Arial"/>
              </a:rPr>
              <a:t>http://pstrust.org/about-pipelines1/map-of-major-incidents/transco-virgina-accident</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TextShape 1"/>
          <p:cNvSpPr txBox="1"/>
          <p:nvPr/>
        </p:nvSpPr>
        <p:spPr>
          <a:xfrm>
            <a:off x="504000" y="301320"/>
            <a:ext cx="9071640" cy="1262160"/>
          </a:xfrm>
          <a:prstGeom prst="rect">
            <a:avLst/>
          </a:prstGeom>
        </p:spPr>
        <p:txBody>
          <a:bodyPr lIns="0" rIns="0" tIns="0" bIns="0" anchor="ctr"/>
          <a:p>
            <a:pPr algn="ctr"/>
            <a:r>
              <a:rPr lang="en-US" sz="4400">
                <a:latin typeface="Arial"/>
              </a:rPr>
              <a:t>Williams Co. Violations</a:t>
            </a:r>
            <a:endParaRPr/>
          </a:p>
        </p:txBody>
      </p:sp>
      <p:sp>
        <p:nvSpPr>
          <p:cNvPr id="67" name="TextShape 2"/>
          <p:cNvSpPr txBox="1"/>
          <p:nvPr/>
        </p:nvSpPr>
        <p:spPr>
          <a:xfrm>
            <a:off x="438120" y="1463040"/>
            <a:ext cx="9071640" cy="5760720"/>
          </a:xfrm>
          <a:prstGeom prst="rect">
            <a:avLst/>
          </a:prstGeom>
        </p:spPr>
        <p:txBody>
          <a:bodyPr lIns="0" rIns="0" tIns="0" bIns="0"/>
          <a:p>
            <a:pPr>
              <a:buSzPct val="45000"/>
              <a:buFont typeface="StarSymbol"/>
              <a:buChar char=""/>
            </a:pPr>
            <a:r>
              <a:rPr lang="en-US" sz="3200">
                <a:latin typeface="Arial"/>
              </a:rPr>
              <a:t>Pipeline &amp; Hazardous Materials Safety Administration</a:t>
            </a:r>
            <a:endParaRPr/>
          </a:p>
          <a:p>
            <a:pPr>
              <a:buSzPct val="45000"/>
              <a:buFont typeface="StarSymbol"/>
              <a:buChar char=""/>
            </a:pPr>
            <a:r>
              <a:rPr lang="en-US" sz="3200">
                <a:latin typeface="Arial"/>
              </a:rPr>
              <a:t>2012-10-26: PHMSA Final Order $74,300 civil penalty to Transco:</a:t>
            </a:r>
            <a:endParaRPr/>
          </a:p>
          <a:p>
            <a:pPr lvl="1">
              <a:buSzPct val="75000"/>
              <a:buFont typeface="StarSymbol"/>
              <a:buChar char=""/>
            </a:pPr>
            <a:r>
              <a:rPr i="1" lang="en-US" sz="2800">
                <a:latin typeface="Arial"/>
              </a:rPr>
              <a:t>“</a:t>
            </a:r>
            <a:r>
              <a:rPr i="1" lang="en-US" sz="2800">
                <a:latin typeface="Arial"/>
              </a:rPr>
              <a:t>The Notice alleged that Respondent violated 49 C.F.R. §193.2801 by failing to provide and maintain fire protection at its LNG facility at Carlstadt, New Jersey (Facility),…”</a:t>
            </a:r>
            <a:endParaRPr/>
          </a:p>
          <a:p>
            <a:pPr lvl="1">
              <a:buSzPct val="75000"/>
              <a:buFont typeface="StarSymbol"/>
              <a:buChar char=""/>
            </a:pPr>
            <a:r>
              <a:rPr i="1" lang="en-US" sz="2800">
                <a:latin typeface="Arial"/>
              </a:rPr>
              <a:t>“</a:t>
            </a:r>
            <a:r>
              <a:rPr i="1" lang="en-US" sz="2800">
                <a:latin typeface="Arial"/>
              </a:rPr>
              <a:t>The Notice alleged that Respondent violated 49 C.F.R. §193.2365(d) by failing to inspect each component protected from atmospheric </a:t>
            </a:r>
            <a:r>
              <a:rPr b="1" i="1" lang="en-US" sz="3600">
                <a:latin typeface="Arial"/>
              </a:rPr>
              <a:t>corrosion</a:t>
            </a:r>
            <a:r>
              <a:rPr i="1" lang="en-US" sz="2800">
                <a:latin typeface="Arial"/>
              </a:rPr>
              <a:t> at intervals not exceeding 3 years…” </a:t>
            </a:r>
            <a:endParaRPr/>
          </a:p>
          <a:p>
            <a:pPr>
              <a:buSzPct val="45000"/>
              <a:buFont typeface="StarSymbol"/>
              <a:buChar char=""/>
            </a:pPr>
            <a:r>
              <a:rPr lang="en-US" sz="3200">
                <a:latin typeface="Arial"/>
              </a:rPr>
              <a:t>2012-09-25: PHMSA Corrective Action Order:</a:t>
            </a:r>
            <a:endParaRPr/>
          </a:p>
          <a:p>
            <a:pPr lvl="1">
              <a:buSzPct val="75000"/>
              <a:buFont typeface="StarSymbol"/>
              <a:buChar char=""/>
            </a:pPr>
            <a:r>
              <a:rPr i="1" lang="en-US" sz="2800">
                <a:latin typeface="Arial"/>
              </a:rPr>
              <a:t>“…</a:t>
            </a:r>
            <a:r>
              <a:rPr i="1" lang="en-US" sz="2800">
                <a:latin typeface="Arial"/>
              </a:rPr>
              <a:t>to take necessary corrective action to protect the public, property, and the environment from potential hazards associated with a failure involving the Williams Transco Pipe Line (TPL) interstate natural gas pipeline system.”</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TextShape 1"/>
          <p:cNvSpPr txBox="1"/>
          <p:nvPr/>
        </p:nvSpPr>
        <p:spPr>
          <a:xfrm>
            <a:off x="504000" y="200880"/>
            <a:ext cx="9071640" cy="1262160"/>
          </a:xfrm>
          <a:prstGeom prst="rect">
            <a:avLst/>
          </a:prstGeom>
        </p:spPr>
        <p:txBody>
          <a:bodyPr lIns="0" rIns="0" tIns="0" bIns="0" anchor="ctr"/>
          <a:p>
            <a:pPr algn="ctr"/>
            <a:r>
              <a:rPr lang="en-US" sz="4400">
                <a:latin typeface="Arial"/>
              </a:rPr>
              <a:t>Yet 3 years later, Marengo Co. AL</a:t>
            </a:r>
            <a:endParaRPr/>
          </a:p>
        </p:txBody>
      </p:sp>
      <p:sp>
        <p:nvSpPr>
          <p:cNvPr id="69" name="TextShape 2"/>
          <p:cNvSpPr txBox="1"/>
          <p:nvPr/>
        </p:nvSpPr>
        <p:spPr>
          <a:xfrm>
            <a:off x="504000" y="1769040"/>
            <a:ext cx="9071640" cy="5088960"/>
          </a:xfrm>
          <a:prstGeom prst="rect">
            <a:avLst/>
          </a:prstGeom>
        </p:spPr>
        <p:txBody>
          <a:bodyPr lIns="0" rIns="0" tIns="0" bIns="0"/>
          <a:p>
            <a:pPr>
              <a:buSzPct val="45000"/>
              <a:buFont typeface="StarSymbol"/>
              <a:buChar char=""/>
            </a:pPr>
            <a:r>
              <a:rPr lang="en-US" sz="3200">
                <a:latin typeface="Arial"/>
              </a:rPr>
              <a:t> </a:t>
            </a:r>
            <a:r>
              <a:rPr lang="en-US" sz="3200">
                <a:latin typeface="Arial"/>
              </a:rPr>
              <a:t>2012-02-21: Jason Cannon, Demopolis Times, Corrosion cited in pipeline explosion,</a:t>
            </a:r>
            <a:endParaRPr/>
          </a:p>
          <a:p>
            <a:pPr>
              <a:buSzPct val="45000"/>
              <a:buFont typeface="StarSymbol"/>
              <a:buChar char=""/>
            </a:pPr>
            <a:r>
              <a:rPr i="1" lang="en-US" sz="3200">
                <a:latin typeface="Arial"/>
              </a:rPr>
              <a:t>“</a:t>
            </a:r>
            <a:r>
              <a:rPr i="1" lang="en-US" sz="3200">
                <a:latin typeface="Arial"/>
              </a:rPr>
              <a:t>Although we have systems and processes in place to prevent and identify </a:t>
            </a:r>
            <a:r>
              <a:rPr b="1" i="1" lang="en-US" sz="4000">
                <a:latin typeface="Arial"/>
              </a:rPr>
              <a:t>corrosion</a:t>
            </a:r>
            <a:r>
              <a:rPr i="1" lang="en-US" sz="3200">
                <a:latin typeface="Arial"/>
              </a:rPr>
              <a:t>, our investigation indicated there were multiple factors working in conjunction that led to this problem not being recognized,” said </a:t>
            </a:r>
            <a:r>
              <a:rPr b="1" i="1" lang="en-US" sz="3200">
                <a:latin typeface="Arial"/>
              </a:rPr>
              <a:t>Transco spokesman Chris Stockton</a:t>
            </a:r>
            <a:r>
              <a:rPr i="1" lang="en-US" sz="3200">
                <a:latin typeface="Arial"/>
              </a:rPr>
              <a:t>. “Extremely </a:t>
            </a:r>
            <a:r>
              <a:rPr b="1" i="1" lang="en-US" sz="4000">
                <a:latin typeface="Arial"/>
              </a:rPr>
              <a:t>corrosive soil conditions</a:t>
            </a:r>
            <a:r>
              <a:rPr i="1" lang="en-US" sz="3200">
                <a:latin typeface="Arial"/>
              </a:rPr>
              <a:t>, combined with failures in the pipeline’s protective coating and cathodic protection system ultimately weakened the pipe, causing it to rupture.”</a:t>
            </a:r>
            <a:endParaRPr/>
          </a:p>
          <a:p>
            <a:pPr>
              <a:buSzPct val="45000"/>
              <a:buFont typeface="StarSymbol"/>
              <a:buChar char=""/>
            </a:pPr>
            <a:r>
              <a:rPr lang="en-US" sz="3200">
                <a:latin typeface="Arial"/>
              </a:rPr>
              <a:t>Acidic soil throughout southeast coastal plain,</a:t>
            </a:r>
            <a:endParaRPr/>
          </a:p>
          <a:p>
            <a:pPr>
              <a:buSzPct val="45000"/>
              <a:buFont typeface="StarSymbol"/>
              <a:buChar char=""/>
            </a:pPr>
            <a:r>
              <a:rPr lang="en-US" sz="3200">
                <a:latin typeface="Arial"/>
              </a:rPr>
              <a:t>Especially in blackwater rivers</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TextShape 1"/>
          <p:cNvSpPr txBox="1"/>
          <p:nvPr/>
        </p:nvSpPr>
        <p:spPr>
          <a:xfrm>
            <a:off x="504000" y="301320"/>
            <a:ext cx="9071640" cy="1262160"/>
          </a:xfrm>
          <a:prstGeom prst="rect">
            <a:avLst/>
          </a:prstGeom>
        </p:spPr>
        <p:txBody>
          <a:bodyPr lIns="0" rIns="0" tIns="0" bIns="0" anchor="ctr"/>
          <a:p>
            <a:pPr algn="ctr"/>
            <a:r>
              <a:rPr lang="en-US" sz="4400">
                <a:latin typeface="Arial"/>
              </a:rPr>
              <a:t>Williams Atlantic Sunrise Pipeline</a:t>
            </a:r>
            <a:endParaRPr/>
          </a:p>
        </p:txBody>
      </p:sp>
      <p:pic>
        <p:nvPicPr>
          <p:cNvPr id="71" name="" descr=""/>
          <p:cNvPicPr/>
          <p:nvPr/>
        </p:nvPicPr>
        <p:blipFill>
          <a:blip r:embed="rId1"/>
          <a:stretch>
            <a:fillRect/>
          </a:stretch>
        </p:blipFill>
        <p:spPr>
          <a:xfrm>
            <a:off x="1001160" y="1371600"/>
            <a:ext cx="8110800" cy="548640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TextShape 1"/>
          <p:cNvSpPr txBox="1"/>
          <p:nvPr/>
        </p:nvSpPr>
        <p:spPr>
          <a:xfrm>
            <a:off x="504000" y="301320"/>
            <a:ext cx="9071640" cy="1262160"/>
          </a:xfrm>
          <a:prstGeom prst="rect">
            <a:avLst/>
          </a:prstGeom>
        </p:spPr>
        <p:txBody>
          <a:bodyPr lIns="0" rIns="0" tIns="0" bIns="0" anchor="ctr"/>
          <a:p>
            <a:pPr algn="ctr"/>
            <a:r>
              <a:rPr lang="en-US" sz="4400">
                <a:latin typeface="Arial"/>
              </a:rPr>
              <a:t>Same Transco Spokesman:</a:t>
            </a:r>
            <a:r>
              <a:rPr lang="en-US" sz="4400">
                <a:latin typeface="Arial"/>
              </a:rPr>
              <a:t>
</a:t>
            </a:r>
            <a:r>
              <a:rPr lang="en-US" sz="4400">
                <a:latin typeface="Arial"/>
              </a:rPr>
              <a:t>Hillabee and Atlantic Sunrise</a:t>
            </a:r>
            <a:endParaRPr/>
          </a:p>
        </p:txBody>
      </p:sp>
      <p:sp>
        <p:nvSpPr>
          <p:cNvPr id="73"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Atlantic Sunrise: collect fracked methane from Marcellus Shale in Pennsylvania</a:t>
            </a:r>
            <a:endParaRPr/>
          </a:p>
          <a:p>
            <a:pPr>
              <a:buSzPct val="45000"/>
              <a:buFont typeface="StarSymbol"/>
              <a:buChar char=""/>
            </a:pPr>
            <a:r>
              <a:rPr lang="en-US" sz="3200">
                <a:latin typeface="Arial"/>
              </a:rPr>
              <a:t>Transco: transmit to FERC-approved Cove Point LNG in Maryland, Docket No. CP13-113-000, 2014-09-29</a:t>
            </a:r>
            <a:endParaRPr/>
          </a:p>
          <a:p>
            <a:pPr>
              <a:buSzPct val="45000"/>
              <a:buFont typeface="StarSymbol"/>
              <a:buChar char=""/>
            </a:pPr>
            <a:r>
              <a:rPr lang="en-US" sz="3200">
                <a:latin typeface="Arial"/>
              </a:rPr>
              <a:t>To FERC-applying Elba Island LNG export in Georgia, Docket CP14-103 2014-03-10</a:t>
            </a:r>
            <a:endParaRPr/>
          </a:p>
          <a:p>
            <a:pPr>
              <a:buSzPct val="45000"/>
              <a:buFont typeface="StarSymbol"/>
              <a:buChar char=""/>
            </a:pPr>
            <a:r>
              <a:rPr lang="en-US" sz="3200">
                <a:latin typeface="Arial"/>
              </a:rPr>
              <a:t>To Sabal Trail towards 3  LNG export operations in Florida authorized by Office of Fossil Energy</a:t>
            </a:r>
            <a:endParaRPr/>
          </a:p>
          <a:p>
            <a:pPr>
              <a:buSzPct val="45000"/>
              <a:buFont typeface="StarSymbol"/>
              <a:buChar char=""/>
            </a:pPr>
            <a:r>
              <a:rPr lang="en-US" sz="3200">
                <a:latin typeface="Arial"/>
              </a:rPr>
              <a:t>http://spectrabusters.org/2014/10/18/transco-plans-ferc-filing-in-the-next-month-or-so/</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TextShape 1"/>
          <p:cNvSpPr txBox="1"/>
          <p:nvPr/>
        </p:nvSpPr>
        <p:spPr>
          <a:xfrm>
            <a:off x="504000" y="301320"/>
            <a:ext cx="9071640" cy="1262160"/>
          </a:xfrm>
          <a:prstGeom prst="rect">
            <a:avLst/>
          </a:prstGeom>
        </p:spPr>
        <p:txBody>
          <a:bodyPr lIns="0" rIns="0" tIns="0" bIns="0" anchor="ctr"/>
          <a:p>
            <a:pPr algn="ctr"/>
            <a:r>
              <a:rPr lang="en-US" sz="4400">
                <a:latin typeface="Arial"/>
              </a:rPr>
              <a:t>Sabal Trail Transmission</a:t>
            </a:r>
            <a:endParaRPr/>
          </a:p>
        </p:txBody>
      </p:sp>
      <p:pic>
        <p:nvPicPr>
          <p:cNvPr id="75" name="" descr=""/>
          <p:cNvPicPr/>
          <p:nvPr/>
        </p:nvPicPr>
        <p:blipFill>
          <a:blip r:embed="rId1"/>
          <a:stretch>
            <a:fillRect/>
          </a:stretch>
        </p:blipFill>
        <p:spPr>
          <a:xfrm>
            <a:off x="2651760" y="1188720"/>
            <a:ext cx="5129640" cy="793692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TextShape 1"/>
          <p:cNvSpPr txBox="1"/>
          <p:nvPr/>
        </p:nvSpPr>
        <p:spPr>
          <a:xfrm>
            <a:off x="504000" y="301320"/>
            <a:ext cx="9071640" cy="1262160"/>
          </a:xfrm>
          <a:prstGeom prst="rect">
            <a:avLst/>
          </a:prstGeom>
        </p:spPr>
        <p:txBody>
          <a:bodyPr lIns="0" rIns="0" tIns="0" bIns="0" anchor="ctr"/>
          <a:p>
            <a:pPr algn="ctr"/>
            <a:r>
              <a:rPr lang="en-US" sz="4400">
                <a:latin typeface="Arial"/>
              </a:rPr>
              <a:t>Sabal Trail Transmission LLC</a:t>
            </a:r>
            <a:endParaRPr/>
          </a:p>
        </p:txBody>
      </p:sp>
      <p:sp>
        <p:nvSpPr>
          <p:cNvPr id="77" name="TextShape 2"/>
          <p:cNvSpPr txBox="1"/>
          <p:nvPr/>
        </p:nvSpPr>
        <p:spPr>
          <a:xfrm>
            <a:off x="504000" y="1371600"/>
            <a:ext cx="9071640" cy="4781520"/>
          </a:xfrm>
          <a:prstGeom prst="rect">
            <a:avLst/>
          </a:prstGeom>
        </p:spPr>
        <p:txBody>
          <a:bodyPr lIns="0" rIns="0" tIns="0" bIns="0"/>
          <a:p>
            <a:pPr lvl="1">
              <a:buSzPct val="75000"/>
              <a:buFont typeface="StarSymbol"/>
              <a:buChar char=""/>
            </a:pPr>
            <a:endParaRPr/>
          </a:p>
          <a:p>
            <a:pPr>
              <a:buSzPct val="45000"/>
              <a:buFont typeface="StarSymbol"/>
              <a:buChar char=""/>
            </a:pPr>
            <a:r>
              <a:rPr lang="en-US" sz="3200">
                <a:latin typeface="Arial"/>
              </a:rPr>
              <a:t>Pre-filed with FERC 2013-10-04 as PF14-01</a:t>
            </a:r>
            <a:endParaRPr/>
          </a:p>
          <a:p>
            <a:pPr>
              <a:buSzPct val="45000"/>
              <a:buFont typeface="StarSymbol"/>
              <a:buChar char=""/>
            </a:pPr>
            <a:r>
              <a:rPr lang="en-US" sz="3200">
                <a:latin typeface="Arial"/>
              </a:rPr>
              <a:t>Joint venture:</a:t>
            </a:r>
            <a:endParaRPr/>
          </a:p>
          <a:p>
            <a:pPr lvl="1">
              <a:buSzPct val="75000"/>
              <a:buFont typeface="StarSymbol"/>
              <a:buChar char=""/>
            </a:pPr>
            <a:r>
              <a:rPr lang="en-US" sz="2800">
                <a:latin typeface="Arial"/>
              </a:rPr>
              <a:t>pipeline company Spectra Energy, Houston, TX</a:t>
            </a:r>
            <a:endParaRPr/>
          </a:p>
          <a:p>
            <a:pPr lvl="1">
              <a:buSzPct val="75000"/>
              <a:buFont typeface="StarSymbol"/>
              <a:buChar char=""/>
            </a:pPr>
            <a:r>
              <a:rPr lang="en-US" sz="2800">
                <a:latin typeface="Arial"/>
              </a:rPr>
              <a:t>NextEra Energy</a:t>
            </a:r>
            <a:endParaRPr/>
          </a:p>
          <a:p>
            <a:pPr lvl="2">
              <a:buSzPct val="45000"/>
              <a:buFont typeface="StarSymbol"/>
              <a:buChar char=""/>
            </a:pPr>
            <a:r>
              <a:rPr lang="en-US" sz="2400">
                <a:latin typeface="Arial"/>
              </a:rPr>
              <a:t>parent of utility FPL, Juno Beach, FL</a:t>
            </a:r>
            <a:endParaRPr/>
          </a:p>
          <a:p>
            <a:pPr>
              <a:buSzPct val="45000"/>
              <a:buFont typeface="StarSymbol"/>
              <a:buChar char=""/>
            </a:pPr>
            <a:r>
              <a:rPr lang="en-US" sz="3200">
                <a:latin typeface="Arial"/>
              </a:rPr>
              <a:t>Managed by Sabal Trail Management LLC</a:t>
            </a:r>
            <a:endParaRPr/>
          </a:p>
          <a:p>
            <a:pPr lvl="1">
              <a:buSzPct val="75000"/>
              <a:buFont typeface="StarSymbol"/>
              <a:buChar char=""/>
            </a:pPr>
            <a:r>
              <a:rPr lang="en-US" sz="2800">
                <a:latin typeface="Arial"/>
              </a:rPr>
              <a:t>100% owned by Spectra Energy</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 name="TextShape 1"/>
          <p:cNvSpPr txBox="1"/>
          <p:nvPr/>
        </p:nvSpPr>
        <p:spPr>
          <a:xfrm>
            <a:off x="274320" y="301320"/>
            <a:ext cx="9509760" cy="1262160"/>
          </a:xfrm>
          <a:prstGeom prst="rect">
            <a:avLst/>
          </a:prstGeom>
        </p:spPr>
        <p:txBody>
          <a:bodyPr lIns="0" rIns="0" tIns="0" bIns="0" anchor="ctr"/>
          <a:p>
            <a:pPr algn="ctr"/>
            <a:r>
              <a:rPr lang="en-US" sz="4400">
                <a:latin typeface="Arial"/>
              </a:rPr>
              <a:t>A Hazardous Sabal Trail</a:t>
            </a:r>
            <a:r>
              <a:rPr lang="en-US" sz="4400">
                <a:latin typeface="Arial"/>
              </a:rPr>
              <a:t>
</a:t>
            </a:r>
            <a:r>
              <a:rPr lang="en-US" sz="4400">
                <a:latin typeface="Arial"/>
              </a:rPr>
              <a:t> to LNG Export</a:t>
            </a:r>
            <a:endParaRPr/>
          </a:p>
        </p:txBody>
      </p:sp>
      <p:sp>
        <p:nvSpPr>
          <p:cNvPr id="43" name="TextShape 2"/>
          <p:cNvSpPr txBox="1"/>
          <p:nvPr/>
        </p:nvSpPr>
        <p:spPr>
          <a:xfrm>
            <a:off x="504000" y="1769040"/>
            <a:ext cx="9071640" cy="5180400"/>
          </a:xfrm>
          <a:prstGeom prst="rect">
            <a:avLst/>
          </a:prstGeom>
        </p:spPr>
        <p:txBody>
          <a:bodyPr lIns="0" rIns="0" tIns="0" bIns="0"/>
          <a:p>
            <a:pPr>
              <a:buSzPct val="45000"/>
              <a:buFont typeface="StarSymbol"/>
              <a:buChar char=""/>
            </a:pPr>
            <a:r>
              <a:rPr lang="en-US" sz="3200">
                <a:latin typeface="Arial"/>
              </a:rPr>
              <a:t>AL-GA-FL Sierra Club Statement:</a:t>
            </a:r>
            <a:endParaRPr/>
          </a:p>
          <a:p>
            <a:pPr lvl="1">
              <a:buSzPct val="75000"/>
              <a:buFont typeface="StarSymbol"/>
              <a:buChar char=""/>
            </a:pPr>
            <a:r>
              <a:rPr lang="en-US" sz="2800">
                <a:latin typeface="Arial"/>
              </a:rPr>
              <a:t>Water more important: do Solar power instead</a:t>
            </a:r>
            <a:endParaRPr/>
          </a:p>
          <a:p>
            <a:pPr>
              <a:buSzPct val="45000"/>
              <a:buFont typeface="StarSymbol"/>
              <a:buChar char=""/>
            </a:pPr>
            <a:r>
              <a:rPr lang="en-US" sz="3200">
                <a:latin typeface="Arial"/>
              </a:rPr>
              <a:t>100-foot RoW, 36-inch pipe, AL-GA-FL + Transco &amp; FSC</a:t>
            </a:r>
            <a:endParaRPr/>
          </a:p>
          <a:p>
            <a:pPr lvl="1">
              <a:buSzPct val="75000"/>
              <a:buFont typeface="StarSymbol"/>
              <a:buChar char=""/>
            </a:pPr>
            <a:r>
              <a:rPr lang="en-US" sz="2800">
                <a:latin typeface="Arial"/>
              </a:rPr>
              <a:t>Hazards: Spectra, Williams, etc. corrosion, leaks, explosions</a:t>
            </a:r>
            <a:endParaRPr/>
          </a:p>
          <a:p>
            <a:pPr>
              <a:buSzPct val="45000"/>
              <a:buFont typeface="StarSymbol"/>
              <a:buChar char=""/>
            </a:pPr>
            <a:r>
              <a:rPr lang="en-US" sz="3200">
                <a:latin typeface="Arial"/>
              </a:rPr>
              <a:t>Georgia Water Coalition Dirty Dozen,</a:t>
            </a:r>
            <a:endParaRPr/>
          </a:p>
          <a:p>
            <a:pPr lvl="1">
              <a:buSzPct val="75000"/>
              <a:buFont typeface="StarSymbol"/>
              <a:buChar char=""/>
            </a:pPr>
            <a:r>
              <a:rPr lang="en-US" sz="2800">
                <a:latin typeface="Arial"/>
              </a:rPr>
              <a:t>#9: Sabal Trail threatens rivers and Floridan Aquifer</a:t>
            </a:r>
            <a:endParaRPr/>
          </a:p>
          <a:p>
            <a:pPr>
              <a:buSzPct val="45000"/>
              <a:buFont typeface="StarSymbol"/>
              <a:buChar char=""/>
            </a:pPr>
            <a:r>
              <a:rPr lang="en-US" sz="3200">
                <a:latin typeface="Arial"/>
              </a:rPr>
              <a:t>FPL's “need” for FL power &amp; eminent domain</a:t>
            </a:r>
            <a:endParaRPr/>
          </a:p>
          <a:p>
            <a:pPr lvl="1">
              <a:buSzPct val="75000"/>
              <a:buFont typeface="StarSymbol"/>
              <a:buChar char=""/>
            </a:pPr>
            <a:r>
              <a:rPr lang="en-US" sz="2800">
                <a:latin typeface="Arial"/>
              </a:rPr>
              <a:t>Conservation, efficiency, solar: faster, cheaper, and far cleaner</a:t>
            </a:r>
            <a:endParaRPr/>
          </a:p>
          <a:p>
            <a:pPr>
              <a:buSzPct val="45000"/>
              <a:buFont typeface="StarSymbol"/>
              <a:buChar char=""/>
            </a:pPr>
            <a:r>
              <a:rPr lang="en-US" sz="3200">
                <a:latin typeface="Arial"/>
              </a:rPr>
              <a:t>LNG export of fracked methane for 5 times domestic price</a:t>
            </a:r>
            <a:endParaRPr/>
          </a:p>
          <a:p>
            <a:pPr lvl="1">
              <a:buSzPct val="75000"/>
              <a:buFont typeface="StarSymbol"/>
              <a:buChar char=""/>
            </a:pPr>
            <a:r>
              <a:rPr lang="en-US" sz="2800">
                <a:latin typeface="Arial"/>
              </a:rPr>
              <a:t>And those 3 already-authorized LNG export operations</a:t>
            </a:r>
            <a:endParaRPr/>
          </a:p>
          <a:p>
            <a:pPr>
              <a:buSzPct val="45000"/>
              <a:buFont typeface="StarSymbol"/>
              <a:buChar char=""/>
            </a:pPr>
            <a:r>
              <a:rPr lang="en-US" sz="3200">
                <a:latin typeface="Arial"/>
              </a:rPr>
              <a:t>What can be done</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504000" y="301320"/>
            <a:ext cx="9071640" cy="1262160"/>
          </a:xfrm>
          <a:prstGeom prst="rect">
            <a:avLst/>
          </a:prstGeom>
        </p:spPr>
        <p:txBody>
          <a:bodyPr lIns="0" rIns="0" tIns="0" bIns="0" anchor="ctr"/>
          <a:p>
            <a:pPr algn="ctr"/>
            <a:r>
              <a:rPr lang="en-US" sz="4400">
                <a:latin typeface="Arial"/>
              </a:rPr>
              <a:t>Spectra Energy safety record</a:t>
            </a:r>
            <a:endParaRPr/>
          </a:p>
        </p:txBody>
      </p:sp>
      <p:sp>
        <p:nvSpPr>
          <p:cNvPr id="79" name="TextShape 2"/>
          <p:cNvSpPr txBox="1"/>
          <p:nvPr/>
        </p:nvSpPr>
        <p:spPr>
          <a:xfrm>
            <a:off x="504000" y="1463040"/>
            <a:ext cx="9071640" cy="5394960"/>
          </a:xfrm>
          <a:prstGeom prst="rect">
            <a:avLst/>
          </a:prstGeom>
        </p:spPr>
        <p:txBody>
          <a:bodyPr lIns="0" rIns="0" tIns="0" bIns="0"/>
          <a:p>
            <a:pPr>
              <a:buSzPct val="45000"/>
              <a:buFont typeface="StarSymbol"/>
              <a:buChar char=""/>
            </a:pPr>
            <a:r>
              <a:rPr lang="en-US" sz="3200">
                <a:latin typeface="Arial"/>
              </a:rPr>
              <a:t>2013-12-31: “The most terrifying experience”: Spectra blows Searsmont, Maine compressor station</a:t>
            </a:r>
            <a:endParaRPr/>
          </a:p>
          <a:p>
            <a:pPr>
              <a:buSzPct val="45000"/>
              <a:buFont typeface="StarSymbol"/>
              <a:buChar char=""/>
            </a:pPr>
            <a:r>
              <a:rPr lang="en-US" sz="3200">
                <a:latin typeface="Arial"/>
              </a:rPr>
              <a:t>2013-12-21: PHMSA Final Order to Spectra CEO Greg Ebel for 5 violations of federal regulations and Spectra’s own company procedures. </a:t>
            </a:r>
            <a:endParaRPr/>
          </a:p>
          <a:p>
            <a:pPr>
              <a:buSzPct val="45000"/>
              <a:buFont typeface="StarSymbol"/>
              <a:buChar char=""/>
            </a:pPr>
            <a:r>
              <a:rPr lang="en-US" sz="3200">
                <a:latin typeface="Arial"/>
              </a:rPr>
              <a:t>1994-03-25: Spectra’s Durham Woods apartment fire, Edison, NJ, 1994: thousands evacuated, hundreds made homeless, massive property damage. </a:t>
            </a:r>
            <a:endParaRPr/>
          </a:p>
          <a:p>
            <a:pPr>
              <a:buSzPct val="45000"/>
              <a:buFont typeface="StarSymbol"/>
              <a:buChar char=""/>
            </a:pPr>
            <a:r>
              <a:rPr lang="en-US" sz="3200">
                <a:latin typeface="Arial"/>
              </a:rPr>
              <a:t>1991-05-15: Pennsylvania fined Spectra $18.6 million + $200 million PCB cleanup</a:t>
            </a:r>
            <a:endParaRPr/>
          </a:p>
          <a:p>
            <a:pPr>
              <a:buSzPct val="45000"/>
              <a:buFont typeface="StarSymbol"/>
              <a:buChar char=""/>
            </a:pPr>
            <a:r>
              <a:rPr lang="en-US" sz="3200">
                <a:latin typeface="Arial"/>
              </a:rPr>
              <a:t>1989-10-21: EPA fined Spectra Energy $15 million for 89 pipeline site PCB spills</a:t>
            </a:r>
            <a:endParaRPr/>
          </a:p>
          <a:p>
            <a:pPr>
              <a:buSzPct val="45000"/>
              <a:buFont typeface="StarSymbol"/>
              <a:buChar char=""/>
            </a:pPr>
            <a:r>
              <a:rPr lang="en-US" sz="3200">
                <a:latin typeface="Arial"/>
              </a:rPr>
              <a:t>1986-02-21: 30-inch pipeline, Lancaster, Kentucky, NTSB report:</a:t>
            </a:r>
            <a:endParaRPr/>
          </a:p>
          <a:p>
            <a:pPr lvl="1">
              <a:buSzPct val="75000"/>
              <a:buFont typeface="StarSymbol"/>
              <a:buChar char=""/>
            </a:pPr>
            <a:r>
              <a:rPr lang="en-US" sz="2800">
                <a:latin typeface="Arial"/>
              </a:rPr>
              <a:t> </a:t>
            </a:r>
            <a:r>
              <a:rPr i="1" lang="en-US" sz="2800">
                <a:latin typeface="Arial"/>
              </a:rPr>
              <a:t>“</a:t>
            </a:r>
            <a:r>
              <a:rPr i="1" lang="en-US" sz="2800">
                <a:latin typeface="Arial"/>
              </a:rPr>
              <a:t>ripped 480 feet of pipe out of the ground, exposed 40 feet of an adjacent parallel pipeline, ignited and destroyed two houses, one house trailer, six automobiles, and damaged other buildings. Three persons were injured, 2 of them seriously, and 77 other persons were evacuated from the area.”</a:t>
            </a:r>
            <a:endParaRPr/>
          </a:p>
          <a:p>
            <a:pPr>
              <a:buSzPct val="45000"/>
              <a:buFont typeface="StarSymbol"/>
              <a:buChar char=""/>
            </a:pPr>
            <a:r>
              <a:rPr lang="en-US" sz="3200">
                <a:latin typeface="Arial"/>
              </a:rPr>
              <a:t>1985-04-27: 700×500 feet incinerated, 5 dead, 3 burned, Beaumont, KY</a:t>
            </a:r>
            <a:endParaRPr/>
          </a:p>
          <a:p>
            <a:pPr>
              <a:buSzPct val="45000"/>
              <a:buFont typeface="StarSymbol"/>
              <a:buChar char=""/>
            </a:pPr>
            <a:r>
              <a:rPr lang="en-US" sz="3200">
                <a:latin typeface="Arial"/>
              </a:rPr>
              <a:t>http://spectrabusters.org/hazards/spectra-safety-violations/</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504000" y="301320"/>
            <a:ext cx="9071640" cy="1262160"/>
          </a:xfrm>
          <a:prstGeom prst="rect">
            <a:avLst/>
          </a:prstGeom>
        </p:spPr>
        <p:txBody>
          <a:bodyPr lIns="0" rIns="0" tIns="0" bIns="0" anchor="ctr"/>
          <a:p>
            <a:pPr algn="ctr"/>
            <a:r>
              <a:rPr lang="en-US" sz="4400">
                <a:latin typeface="Arial"/>
              </a:rPr>
              <a:t>Spectra Energy insurance</a:t>
            </a:r>
            <a:endParaRPr/>
          </a:p>
        </p:txBody>
      </p:sp>
      <p:sp>
        <p:nvSpPr>
          <p:cNvPr id="81"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Spectra Energy SEC Form 10-K:</a:t>
            </a:r>
            <a:endParaRPr/>
          </a:p>
          <a:p>
            <a:pPr lvl="1">
              <a:buSzPct val="75000"/>
              <a:buFont typeface="StarSymbol"/>
              <a:buChar char=""/>
            </a:pPr>
            <a:r>
              <a:rPr i="1" lang="en-US" sz="2800">
                <a:latin typeface="Arial"/>
              </a:rPr>
              <a:t> “</a:t>
            </a:r>
            <a:r>
              <a:rPr i="1" lang="en-US" sz="2800">
                <a:latin typeface="Arial"/>
              </a:rPr>
              <a:t>We do not maintain insurance coverage against all of these risks and losses, and any insurance coverage we might maintain may not fully cover the damages caused by those risks and losses.”</a:t>
            </a:r>
            <a:endParaRPr/>
          </a:p>
        </p:txBody>
      </p:sp>
      <p:pic>
        <p:nvPicPr>
          <p:cNvPr id="82" name="" descr=""/>
          <p:cNvPicPr/>
          <p:nvPr/>
        </p:nvPicPr>
        <p:blipFill>
          <a:blip r:embed="rId1"/>
          <a:stretch>
            <a:fillRect/>
          </a:stretch>
        </p:blipFill>
        <p:spPr>
          <a:xfrm>
            <a:off x="4578480" y="4159080"/>
            <a:ext cx="3794760" cy="2139840"/>
          </a:xfrm>
          <a:prstGeom prst="rect">
            <a:avLst/>
          </a:prstGeom>
          <a:ln>
            <a:noFill/>
          </a:ln>
        </p:spPr>
      </p:pic>
      <p:pic>
        <p:nvPicPr>
          <p:cNvPr id="83" name="" descr=""/>
          <p:cNvPicPr/>
          <p:nvPr/>
        </p:nvPicPr>
        <p:blipFill>
          <a:blip r:embed="rId2"/>
          <a:stretch>
            <a:fillRect/>
          </a:stretch>
        </p:blipFill>
        <p:spPr>
          <a:xfrm>
            <a:off x="1371600" y="4176000"/>
            <a:ext cx="2857320" cy="213336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504000" y="301320"/>
            <a:ext cx="9071640" cy="1262160"/>
          </a:xfrm>
          <a:prstGeom prst="rect">
            <a:avLst/>
          </a:prstGeom>
        </p:spPr>
        <p:txBody>
          <a:bodyPr lIns="0" rIns="0" tIns="0" bIns="0" anchor="ctr"/>
          <a:p>
            <a:pPr algn="ctr"/>
            <a:r>
              <a:rPr lang="en-US" sz="4400">
                <a:latin typeface="Arial"/>
              </a:rPr>
              <a:t>Transco → Sabal Trail → FSC</a:t>
            </a:r>
            <a:endParaRPr/>
          </a:p>
        </p:txBody>
      </p:sp>
      <p:pic>
        <p:nvPicPr>
          <p:cNvPr id="85" name="" descr=""/>
          <p:cNvPicPr/>
          <p:nvPr/>
        </p:nvPicPr>
        <p:blipFill>
          <a:blip r:embed="rId1"/>
          <a:stretch>
            <a:fillRect/>
          </a:stretch>
        </p:blipFill>
        <p:spPr>
          <a:xfrm>
            <a:off x="1382040" y="1769040"/>
            <a:ext cx="7315200" cy="548640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457200" y="603000"/>
            <a:ext cx="9071640" cy="2505960"/>
          </a:xfrm>
          <a:prstGeom prst="rect">
            <a:avLst/>
          </a:prstGeom>
        </p:spPr>
        <p:txBody>
          <a:bodyPr lIns="0" rIns="0" tIns="0" bIns="0" anchor="ctr"/>
          <a:p>
            <a:r>
              <a:rPr lang="en-US" sz="4400">
                <a:latin typeface="Arial"/>
              </a:rPr>
              <a:t>Florida</a:t>
            </a:r>
            <a:r>
              <a:rPr lang="en-US" sz="4400">
                <a:latin typeface="Arial"/>
              </a:rPr>
              <a:t>
</a:t>
            </a:r>
            <a:r>
              <a:rPr lang="en-US" sz="4400">
                <a:latin typeface="Arial"/>
              </a:rPr>
              <a:t> Southeast</a:t>
            </a:r>
            <a:r>
              <a:rPr lang="en-US" sz="4400">
                <a:latin typeface="Arial"/>
              </a:rPr>
              <a:t>
</a:t>
            </a:r>
            <a:r>
              <a:rPr lang="en-US" sz="4400">
                <a:latin typeface="Arial"/>
              </a:rPr>
              <a:t> Connection</a:t>
            </a:r>
            <a:r>
              <a:rPr lang="en-US" sz="4400">
                <a:latin typeface="Arial"/>
              </a:rPr>
              <a:t>
</a:t>
            </a:r>
            <a:r>
              <a:rPr lang="en-US" sz="4400">
                <a:latin typeface="Arial"/>
              </a:rPr>
              <a:t>(FSC)</a:t>
            </a:r>
            <a:endParaRPr/>
          </a:p>
        </p:txBody>
      </p:sp>
      <p:pic>
        <p:nvPicPr>
          <p:cNvPr id="87" name="" descr=""/>
          <p:cNvPicPr/>
          <p:nvPr/>
        </p:nvPicPr>
        <p:blipFill>
          <a:blip r:embed="rId1"/>
          <a:stretch>
            <a:fillRect/>
          </a:stretch>
        </p:blipFill>
        <p:spPr>
          <a:xfrm>
            <a:off x="3977640" y="237600"/>
            <a:ext cx="5715000" cy="731520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504000" y="301320"/>
            <a:ext cx="9071640" cy="1262160"/>
          </a:xfrm>
          <a:prstGeom prst="rect">
            <a:avLst/>
          </a:prstGeom>
        </p:spPr>
        <p:txBody>
          <a:bodyPr lIns="0" rIns="0" tIns="0" bIns="0" anchor="ctr"/>
          <a:p>
            <a:pPr algn="ctr"/>
            <a:r>
              <a:rPr lang="en-US" sz="4400">
                <a:latin typeface="Arial"/>
              </a:rPr>
              <a:t>Speaking of Martin County</a:t>
            </a:r>
            <a:endParaRPr/>
          </a:p>
        </p:txBody>
      </p:sp>
      <p:pic>
        <p:nvPicPr>
          <p:cNvPr id="89" name="" descr=""/>
          <p:cNvPicPr/>
          <p:nvPr/>
        </p:nvPicPr>
        <p:blipFill>
          <a:blip r:embed="rId1"/>
          <a:stretch>
            <a:fillRect/>
          </a:stretch>
        </p:blipFill>
        <p:spPr>
          <a:xfrm>
            <a:off x="493560" y="1499760"/>
            <a:ext cx="9089280" cy="550476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504000" y="301320"/>
            <a:ext cx="9071640" cy="1262160"/>
          </a:xfrm>
          <a:prstGeom prst="rect">
            <a:avLst/>
          </a:prstGeom>
        </p:spPr>
        <p:txBody>
          <a:bodyPr lIns="0" rIns="0" tIns="0" bIns="0" anchor="ctr"/>
          <a:p>
            <a:pPr algn="ctr"/>
            <a:r>
              <a:rPr lang="en-US" sz="4400">
                <a:latin typeface="Arial"/>
              </a:rPr>
              <a:t>Martin County Explosion Damage</a:t>
            </a:r>
            <a:endParaRPr/>
          </a:p>
        </p:txBody>
      </p:sp>
      <p:sp>
        <p:nvSpPr>
          <p:cNvPr id="91" name="TextShape 2"/>
          <p:cNvSpPr txBox="1"/>
          <p:nvPr/>
        </p:nvSpPr>
        <p:spPr>
          <a:xfrm>
            <a:off x="465120" y="1599480"/>
            <a:ext cx="9071640" cy="5088960"/>
          </a:xfrm>
          <a:prstGeom prst="rect">
            <a:avLst/>
          </a:prstGeom>
        </p:spPr>
        <p:txBody>
          <a:bodyPr lIns="0" rIns="0" tIns="0" bIns="0"/>
          <a:p>
            <a:pPr>
              <a:buSzPct val="45000"/>
              <a:buFont typeface="StarSymbol"/>
              <a:buChar char=""/>
            </a:pPr>
            <a:r>
              <a:rPr lang="en-US" sz="3200">
                <a:latin typeface="Arial"/>
              </a:rPr>
              <a:t>2009-05-04: Florida Gas Transmission 18-inch pipeline blew up</a:t>
            </a:r>
            <a:endParaRPr/>
          </a:p>
          <a:p>
            <a:pPr lvl="1">
              <a:buSzPct val="75000"/>
              <a:buFont typeface="StarSymbol"/>
              <a:buChar char=""/>
            </a:pPr>
            <a:r>
              <a:rPr lang="en-US" sz="2800">
                <a:latin typeface="Arial"/>
              </a:rPr>
              <a:t>Between I-95 and Florida Turnpike, shutting down both highways</a:t>
            </a:r>
            <a:endParaRPr/>
          </a:p>
          <a:p>
            <a:pPr lvl="1">
              <a:buSzPct val="75000"/>
              <a:buFont typeface="StarSymbol"/>
              <a:buChar char=""/>
            </a:pPr>
            <a:r>
              <a:rPr lang="en-US" sz="2800">
                <a:latin typeface="Arial"/>
              </a:rPr>
              <a:t>Flying a 104-foot piece of 18-inch pipe</a:t>
            </a:r>
            <a:endParaRPr/>
          </a:p>
          <a:p>
            <a:pPr lvl="1">
              <a:buSzPct val="75000"/>
              <a:buFont typeface="StarSymbol"/>
              <a:buChar char=""/>
            </a:pPr>
            <a:r>
              <a:rPr lang="en-US" sz="2800">
                <a:latin typeface="Arial"/>
              </a:rPr>
              <a:t>Missing a nearby high school</a:t>
            </a:r>
            <a:endParaRPr/>
          </a:p>
          <a:p>
            <a:pPr lvl="1">
              <a:buSzPct val="75000"/>
              <a:buFont typeface="StarSymbol"/>
              <a:buChar char=""/>
            </a:pPr>
            <a:r>
              <a:rPr lang="en-US" sz="2800">
                <a:latin typeface="Arial"/>
              </a:rPr>
              <a:t>NTSB said it was the fault of pipeline operator FGT</a:t>
            </a:r>
            <a:endParaRPr/>
          </a:p>
          <a:p>
            <a:pPr lvl="1">
              <a:buSzPct val="75000"/>
              <a:buFont typeface="StarSymbol"/>
              <a:buChar char=""/>
            </a:pPr>
            <a:r>
              <a:rPr lang="en-US" sz="2800">
                <a:latin typeface="Arial"/>
              </a:rPr>
              <a:t>Damage/Clean-up Cost: $606,360</a:t>
            </a:r>
            <a:endParaRPr/>
          </a:p>
          <a:p>
            <a:pPr lvl="1">
              <a:buSzPct val="75000"/>
              <a:buFont typeface="StarSymbol"/>
              <a:buChar char=""/>
            </a:pPr>
            <a:r>
              <a:rPr lang="en-US" sz="2800">
                <a:latin typeface="Arial"/>
              </a:rPr>
              <a:t>Apparently paid by taxpayers</a:t>
            </a:r>
            <a:endParaRPr/>
          </a:p>
          <a:p>
            <a:pPr lvl="1">
              <a:buSzPct val="75000"/>
              <a:buFont typeface="StarSymbol"/>
              <a:buChar char=""/>
            </a:pPr>
            <a:r>
              <a:rPr lang="en-US">
                <a:latin typeface="Arial"/>
              </a:rPr>
              <a:t>http://spectrabusters.org/2014/02/11/methane-pipeline-blew-up-onto-florida-turnpike-next-to-high-school/</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TextShape 1"/>
          <p:cNvSpPr txBox="1"/>
          <p:nvPr/>
        </p:nvSpPr>
        <p:spPr>
          <a:xfrm>
            <a:off x="504000" y="301320"/>
            <a:ext cx="9071640" cy="1262160"/>
          </a:xfrm>
          <a:prstGeom prst="rect">
            <a:avLst/>
          </a:prstGeom>
        </p:spPr>
        <p:txBody>
          <a:bodyPr lIns="0" rIns="0" tIns="0" bIns="0" anchor="ctr"/>
          <a:p>
            <a:pPr algn="ctr"/>
            <a:r>
              <a:rPr lang="en-US" sz="4400">
                <a:latin typeface="Arial"/>
              </a:rPr>
              <a:t>FSC FERC filings</a:t>
            </a:r>
            <a:endParaRPr/>
          </a:p>
        </p:txBody>
      </p:sp>
      <p:sp>
        <p:nvSpPr>
          <p:cNvPr id="93"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2013-10-04: pre-filed Docket PF14-6</a:t>
            </a:r>
            <a:endParaRPr/>
          </a:p>
          <a:p>
            <a:pPr>
              <a:buSzPct val="45000"/>
              <a:buFont typeface="StarSymbol"/>
              <a:buChar char=""/>
            </a:pPr>
            <a:r>
              <a:rPr lang="en-US" sz="3200">
                <a:latin typeface="Arial"/>
              </a:rPr>
              <a:t>2014-09-26: formal Docket CP14-554-000</a:t>
            </a:r>
            <a:endParaRPr/>
          </a:p>
          <a:p>
            <a:pPr>
              <a:buSzPct val="45000"/>
              <a:buFont typeface="StarSymbol"/>
              <a:buChar char=""/>
            </a:pPr>
            <a:r>
              <a:rPr lang="en-US" sz="3200">
                <a:latin typeface="Arial"/>
              </a:rPr>
              <a:t>2014-10-10: Two weeks later FERC got around to telling everyone about CP14-554-000</a:t>
            </a:r>
            <a:endParaRPr/>
          </a:p>
          <a:p>
            <a:pPr>
              <a:buSzPct val="45000"/>
              <a:buFont typeface="StarSymbol"/>
              <a:buChar char=""/>
            </a:pPr>
            <a:r>
              <a:rPr lang="en-US" sz="3200">
                <a:latin typeface="Arial"/>
              </a:rPr>
              <a:t>Now: time to file as intervenor on FSC docket</a:t>
            </a:r>
            <a:endParaRPr/>
          </a:p>
          <a:p>
            <a:pPr>
              <a:buSzPct val="45000"/>
              <a:buFont typeface="StarSymbol"/>
              <a:buChar char=""/>
            </a:pPr>
            <a:r>
              <a:rPr lang="en-US" sz="3200">
                <a:latin typeface="Arial"/>
              </a:rPr>
              <a:t>http://spectrabusters.org/2014/10/10/fsc-formally-filed-for-ferc-permit-26-september-2014/</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504000" y="301320"/>
            <a:ext cx="9071640" cy="1262160"/>
          </a:xfrm>
          <a:prstGeom prst="rect">
            <a:avLst/>
          </a:prstGeom>
        </p:spPr>
        <p:txBody>
          <a:bodyPr lIns="0" rIns="0" tIns="0" bIns="0" anchor="ctr"/>
          <a:p>
            <a:pPr algn="ctr"/>
            <a:r>
              <a:rPr lang="en-US" sz="4400">
                <a:latin typeface="Arial"/>
              </a:rPr>
              <a:t>Georgia Water Coalition Dirty Dozen</a:t>
            </a:r>
            <a:endParaRPr/>
          </a:p>
        </p:txBody>
      </p:sp>
      <p:sp>
        <p:nvSpPr>
          <p:cNvPr id="95" name="TextShape 2"/>
          <p:cNvSpPr txBox="1"/>
          <p:nvPr/>
        </p:nvSpPr>
        <p:spPr>
          <a:xfrm>
            <a:off x="504000" y="1650960"/>
            <a:ext cx="5805360" cy="4841280"/>
          </a:xfrm>
          <a:prstGeom prst="rect">
            <a:avLst/>
          </a:prstGeom>
        </p:spPr>
        <p:txBody>
          <a:bodyPr lIns="0" rIns="0" tIns="0" bIns="0"/>
          <a:p>
            <a:pPr>
              <a:buSzPct val="45000"/>
              <a:buFont typeface="StarSymbol"/>
              <a:buChar char=""/>
            </a:pPr>
            <a:r>
              <a:rPr lang="en-US" sz="2800">
                <a:latin typeface="Arial"/>
              </a:rPr>
              <a:t>2014-10-22: 2014’s</a:t>
            </a:r>
            <a:endParaRPr/>
          </a:p>
          <a:p>
            <a:pPr>
              <a:buSzPct val="45000"/>
              <a:buFont typeface="StarSymbol"/>
              <a:buChar char=""/>
            </a:pPr>
            <a:r>
              <a:rPr lang="en-US" sz="2800">
                <a:latin typeface="Arial"/>
              </a:rPr>
              <a:t> </a:t>
            </a:r>
            <a:r>
              <a:rPr lang="en-US" sz="2800">
                <a:latin typeface="Arial"/>
              </a:rPr>
              <a:t>Worst Offenses Against </a:t>
            </a:r>
            <a:endParaRPr/>
          </a:p>
          <a:p>
            <a:pPr>
              <a:buSzPct val="45000"/>
              <a:buFont typeface="StarSymbol"/>
              <a:buChar char=""/>
            </a:pPr>
            <a:r>
              <a:rPr lang="en-US" sz="2800">
                <a:latin typeface="Arial"/>
              </a:rPr>
              <a:t> </a:t>
            </a:r>
            <a:r>
              <a:rPr lang="en-US" sz="2800">
                <a:latin typeface="Arial"/>
              </a:rPr>
              <a:t>GEORGIA’S WATER</a:t>
            </a:r>
            <a:endParaRPr/>
          </a:p>
          <a:p>
            <a:pPr>
              <a:buSzPct val="45000"/>
              <a:buFont typeface="StarSymbol"/>
              <a:buChar char=""/>
            </a:pPr>
            <a:r>
              <a:rPr lang="en-US" sz="2800">
                <a:latin typeface="Arial"/>
              </a:rPr>
              <a:t>WITHLACOOCHEE RIVER</a:t>
            </a:r>
            <a:endParaRPr/>
          </a:p>
          <a:p>
            <a:pPr>
              <a:buSzPct val="45000"/>
              <a:buFont typeface="StarSymbol"/>
              <a:buChar char=""/>
            </a:pPr>
            <a:r>
              <a:rPr lang="en-US" sz="2800">
                <a:latin typeface="Arial"/>
              </a:rPr>
              <a:t>&amp; FLORIDAN AQUIFER:</a:t>
            </a:r>
            <a:endParaRPr/>
          </a:p>
          <a:p>
            <a:pPr>
              <a:buSzPct val="45000"/>
              <a:buFont typeface="StarSymbol"/>
              <a:buChar char=""/>
            </a:pPr>
            <a:r>
              <a:rPr lang="en-US" sz="2800">
                <a:latin typeface="Arial"/>
              </a:rPr>
              <a:t> </a:t>
            </a:r>
            <a:r>
              <a:rPr lang="en-US" sz="2800">
                <a:latin typeface="Arial"/>
              </a:rPr>
              <a:t>Gas Pipeline Threatens</a:t>
            </a:r>
            <a:endParaRPr/>
          </a:p>
          <a:p>
            <a:pPr>
              <a:buSzPct val="45000"/>
              <a:buFont typeface="StarSymbol"/>
              <a:buChar char=""/>
            </a:pPr>
            <a:r>
              <a:rPr lang="en-US" sz="2800">
                <a:latin typeface="Arial"/>
              </a:rPr>
              <a:t> </a:t>
            </a:r>
            <a:r>
              <a:rPr lang="en-US" sz="2800">
                <a:latin typeface="Arial"/>
              </a:rPr>
              <a:t>Southwest Georgia Water,</a:t>
            </a:r>
            <a:endParaRPr/>
          </a:p>
          <a:p>
            <a:pPr>
              <a:buSzPct val="45000"/>
              <a:buFont typeface="StarSymbol"/>
              <a:buChar char=""/>
            </a:pPr>
            <a:r>
              <a:rPr lang="en-US" sz="2800">
                <a:latin typeface="Arial"/>
              </a:rPr>
              <a:t> </a:t>
            </a:r>
            <a:r>
              <a:rPr lang="en-US" sz="2800">
                <a:latin typeface="Arial"/>
              </a:rPr>
              <a:t>Way of Life</a:t>
            </a:r>
            <a:endParaRPr/>
          </a:p>
        </p:txBody>
      </p:sp>
      <p:pic>
        <p:nvPicPr>
          <p:cNvPr id="96" name="" descr=""/>
          <p:cNvPicPr/>
          <p:nvPr/>
        </p:nvPicPr>
        <p:blipFill>
          <a:blip r:embed="rId1"/>
          <a:stretch>
            <a:fillRect/>
          </a:stretch>
        </p:blipFill>
        <p:spPr>
          <a:xfrm>
            <a:off x="5468040" y="1340640"/>
            <a:ext cx="4224600" cy="546804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504000" y="301320"/>
            <a:ext cx="9071640" cy="1262160"/>
          </a:xfrm>
          <a:prstGeom prst="rect">
            <a:avLst/>
          </a:prstGeom>
        </p:spPr>
        <p:txBody>
          <a:bodyPr lIns="0" rIns="0" tIns="0" bIns="0" anchor="ctr"/>
          <a:p>
            <a:pPr algn="ctr"/>
            <a:r>
              <a:rPr lang="en-US" sz="4400">
                <a:latin typeface="Arial"/>
              </a:rPr>
              <a:t>Georgia Water Coalition Dirty Dozen</a:t>
            </a:r>
            <a:endParaRPr/>
          </a:p>
        </p:txBody>
      </p:sp>
      <p:sp>
        <p:nvSpPr>
          <p:cNvPr id="98" name="TextShape 2"/>
          <p:cNvSpPr txBox="1"/>
          <p:nvPr/>
        </p:nvSpPr>
        <p:spPr>
          <a:xfrm>
            <a:off x="438120" y="1650960"/>
            <a:ext cx="9071640" cy="4841280"/>
          </a:xfrm>
          <a:prstGeom prst="rect">
            <a:avLst/>
          </a:prstGeom>
        </p:spPr>
        <p:txBody>
          <a:bodyPr lIns="0" rIns="0" tIns="0" bIns="0"/>
          <a:p>
            <a:pPr>
              <a:buSzPct val="45000"/>
              <a:buFont typeface="StarSymbol"/>
              <a:buChar char=""/>
            </a:pPr>
            <a:r>
              <a:rPr lang="en-US" sz="3200">
                <a:latin typeface="Arial"/>
              </a:rPr>
              <a:t>#9: Sabal Trail pipeline threatens Withlacoochee River and Floridan Aquifer</a:t>
            </a:r>
            <a:endParaRPr/>
          </a:p>
          <a:p>
            <a:pPr lvl="1">
              <a:buSzPct val="75000"/>
              <a:buFont typeface="StarSymbol"/>
              <a:buChar char=""/>
            </a:pPr>
            <a:r>
              <a:rPr i="1" lang="en-US" sz="3200">
                <a:solidFill>
                  <a:srgbClr val="000000"/>
                </a:solidFill>
                <a:latin typeface="Arial"/>
                <a:ea typeface="PT Sans"/>
              </a:rPr>
              <a:t>“</a:t>
            </a:r>
            <a:r>
              <a:rPr i="1" lang="en-US" sz="3200">
                <a:solidFill>
                  <a:srgbClr val="000000"/>
                </a:solidFill>
                <a:latin typeface="Arial"/>
                <a:ea typeface="PT Sans"/>
              </a:rPr>
              <a:t>Southwest Georgians are fighting </a:t>
            </a:r>
            <a:r>
              <a:rPr b="1" i="1" lang="en-US" sz="3600">
                <a:solidFill>
                  <a:srgbClr val="000000"/>
                </a:solidFill>
                <a:latin typeface="Arial"/>
                <a:ea typeface="PT Sans"/>
              </a:rPr>
              <a:t>an invader</a:t>
            </a:r>
            <a:r>
              <a:rPr i="1" lang="en-US" sz="3200">
                <a:solidFill>
                  <a:srgbClr val="000000"/>
                </a:solidFill>
                <a:latin typeface="Arial"/>
                <a:ea typeface="PT Sans"/>
              </a:rPr>
              <a:t>—one every bit as worrisome as the </a:t>
            </a:r>
            <a:r>
              <a:rPr b="1" i="1" lang="en-US" sz="3600">
                <a:solidFill>
                  <a:srgbClr val="000000"/>
                </a:solidFill>
                <a:latin typeface="Arial"/>
                <a:ea typeface="PT Sans"/>
              </a:rPr>
              <a:t>boll weevil</a:t>
            </a:r>
            <a:r>
              <a:rPr i="1" lang="en-US" sz="3200">
                <a:solidFill>
                  <a:srgbClr val="000000"/>
                </a:solidFill>
                <a:latin typeface="Arial"/>
                <a:ea typeface="PT Sans"/>
              </a:rPr>
              <a:t> that destroyed cotton harvests in the 1900s, except this one </a:t>
            </a:r>
            <a:r>
              <a:rPr b="1" i="1" lang="en-US" sz="3600">
                <a:solidFill>
                  <a:srgbClr val="000000"/>
                </a:solidFill>
                <a:latin typeface="Arial"/>
                <a:ea typeface="PT Sans"/>
              </a:rPr>
              <a:t>takes farmers’ land</a:t>
            </a:r>
            <a:r>
              <a:rPr i="1" lang="en-US" sz="3200">
                <a:solidFill>
                  <a:srgbClr val="000000"/>
                </a:solidFill>
                <a:latin typeface="Arial"/>
                <a:ea typeface="PT Sans"/>
              </a:rPr>
              <a:t> as well as crops.”</a:t>
            </a:r>
            <a:endParaRPr/>
          </a:p>
          <a:p>
            <a:pPr lvl="1">
              <a:buSzPct val="75000"/>
              <a:buFont typeface="StarSymbol"/>
              <a:buChar char=""/>
            </a:pPr>
            <a:r>
              <a:rPr i="1" lang="en-US" sz="3200">
                <a:solidFill>
                  <a:srgbClr val="000000"/>
                </a:solidFill>
                <a:latin typeface="Arial"/>
                <a:ea typeface="PT Sans"/>
              </a:rPr>
              <a:t>“</a:t>
            </a:r>
            <a:r>
              <a:rPr i="1" lang="en-US" sz="3200">
                <a:solidFill>
                  <a:srgbClr val="000000"/>
                </a:solidFill>
                <a:latin typeface="Arial"/>
                <a:ea typeface="PT Sans"/>
              </a:rPr>
              <a:t>bringing with it the risk of </a:t>
            </a:r>
            <a:r>
              <a:rPr b="1" i="1" lang="en-US" sz="3600">
                <a:solidFill>
                  <a:srgbClr val="000000"/>
                </a:solidFill>
                <a:latin typeface="Arial"/>
                <a:ea typeface="PT Sans"/>
              </a:rPr>
              <a:t>contaminating the region’s well water and rivers and streams</a:t>
            </a:r>
            <a:r>
              <a:rPr i="1" lang="en-US" sz="3200">
                <a:solidFill>
                  <a:srgbClr val="000000"/>
                </a:solidFill>
                <a:latin typeface="Arial"/>
                <a:ea typeface="PT Sans"/>
              </a:rPr>
              <a:t> through leaks as well as </a:t>
            </a:r>
            <a:r>
              <a:rPr b="1" i="1" lang="en-US" sz="3600">
                <a:solidFill>
                  <a:srgbClr val="000000"/>
                </a:solidFill>
                <a:latin typeface="Arial"/>
                <a:ea typeface="PT Sans"/>
              </a:rPr>
              <a:t>noise and air pollution</a:t>
            </a:r>
            <a:r>
              <a:rPr i="1" lang="en-US" sz="3200">
                <a:solidFill>
                  <a:srgbClr val="000000"/>
                </a:solidFill>
                <a:latin typeface="Arial"/>
                <a:ea typeface="PT Sans"/>
              </a:rPr>
              <a:t> from a </a:t>
            </a:r>
            <a:r>
              <a:rPr b="1" i="1" lang="en-US" sz="3600">
                <a:solidFill>
                  <a:srgbClr val="000000"/>
                </a:solidFill>
                <a:latin typeface="Arial"/>
                <a:ea typeface="PT Sans"/>
              </a:rPr>
              <a:t>compressor station</a:t>
            </a:r>
            <a:r>
              <a:rPr i="1" lang="en-US" sz="3200">
                <a:solidFill>
                  <a:srgbClr val="000000"/>
                </a:solidFill>
                <a:latin typeface="Arial"/>
                <a:ea typeface="PT Sans"/>
              </a:rPr>
              <a:t> located in a densely populated area near Albany.”</a:t>
            </a:r>
            <a:endParaRPr/>
          </a:p>
          <a:p>
            <a:pPr>
              <a:buSzPct val="45000"/>
              <a:buFont typeface="StarSymbol"/>
              <a:buChar char=""/>
            </a:pPr>
            <a:r>
              <a:rPr lang="en-US" sz="1300">
                <a:latin typeface="Arial"/>
              </a:rPr>
              <a:t>http://www.wwals.net/2014/10/22/gwc-dd9-sabal-trail-pipeline-threatens-withlacoochee-river-floridan-aquifer/</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504000" y="301320"/>
            <a:ext cx="9071640" cy="1262160"/>
          </a:xfrm>
          <a:prstGeom prst="rect">
            <a:avLst/>
          </a:prstGeom>
        </p:spPr>
        <p:txBody>
          <a:bodyPr lIns="0" rIns="0" tIns="0" bIns="0" anchor="ctr"/>
          <a:p>
            <a:pPr algn="ctr"/>
            <a:r>
              <a:rPr lang="en-US" sz="4400">
                <a:latin typeface="Arial"/>
              </a:rPr>
              <a:t>DD #9 Rivers</a:t>
            </a:r>
            <a:endParaRPr/>
          </a:p>
        </p:txBody>
      </p:sp>
      <p:sp>
        <p:nvSpPr>
          <p:cNvPr id="100" name="TextShape 2"/>
          <p:cNvSpPr txBox="1"/>
          <p:nvPr/>
        </p:nvSpPr>
        <p:spPr>
          <a:xfrm>
            <a:off x="438120" y="1650960"/>
            <a:ext cx="9071640" cy="4841280"/>
          </a:xfrm>
          <a:prstGeom prst="rect">
            <a:avLst/>
          </a:prstGeom>
        </p:spPr>
        <p:txBody>
          <a:bodyPr lIns="0" rIns="0" tIns="0" bIns="0"/>
          <a:p>
            <a:pPr>
              <a:buSzPct val="45000"/>
              <a:buFont typeface="StarSymbol"/>
              <a:buChar char=""/>
            </a:pPr>
            <a:r>
              <a:rPr lang="en-US" sz="3200">
                <a:latin typeface="Arial"/>
              </a:rPr>
              <a:t>Georgia: Withlacoochee, Flint, and Chattahoochee Rivers</a:t>
            </a:r>
            <a:endParaRPr/>
          </a:p>
          <a:p>
            <a:pPr>
              <a:buSzPct val="45000"/>
              <a:buFont typeface="StarSymbol"/>
              <a:buChar char=""/>
            </a:pPr>
            <a:r>
              <a:rPr lang="en-US" sz="3200">
                <a:latin typeface="Arial"/>
              </a:rPr>
              <a:t>Alabama: </a:t>
            </a:r>
            <a:r>
              <a:rPr lang="en-US" sz="3200">
                <a:solidFill>
                  <a:srgbClr val="000000"/>
                </a:solidFill>
                <a:latin typeface="Arial"/>
                <a:ea typeface="PT Sans"/>
              </a:rPr>
              <a:t>Coosa, Tallapoosa, Cahaba, Black Warrior, and Tombigbee Rivers</a:t>
            </a:r>
            <a:endParaRPr/>
          </a:p>
          <a:p>
            <a:pPr>
              <a:buSzPct val="45000"/>
              <a:buFont typeface="StarSymbol"/>
              <a:buChar char=""/>
            </a:pPr>
            <a:r>
              <a:rPr lang="en-US" sz="3200">
                <a:solidFill>
                  <a:srgbClr val="000000"/>
                </a:solidFill>
                <a:latin typeface="Arial"/>
                <a:ea typeface="PT Sans"/>
              </a:rPr>
              <a:t>Florida: Withlacoochee North (again!), Suwannee, Santa Fe, and Withlacoochee (central Florida)</a:t>
            </a:r>
            <a:endParaRPr/>
          </a:p>
          <a:p>
            <a:pPr>
              <a:buSzPct val="45000"/>
              <a:buFont typeface="StarSymbol"/>
              <a:buChar char=""/>
            </a:pPr>
            <a:r>
              <a:rPr lang="en-US" sz="3200">
                <a:solidFill>
                  <a:srgbClr val="000000"/>
                </a:solidFill>
                <a:latin typeface="Arial"/>
                <a:ea typeface="PT Sans"/>
              </a:rPr>
              <a:t>Georgia and Florida: Floridan Aquifer</a:t>
            </a:r>
            <a:endParaRPr/>
          </a:p>
          <a:p>
            <a:pPr>
              <a:buSzPct val="45000"/>
              <a:buFont typeface="StarSymbol"/>
              <a:buChar char=""/>
            </a:pPr>
            <a:r>
              <a:rPr lang="en-US" sz="1300">
                <a:latin typeface="Arial"/>
              </a:rPr>
              <a:t>http://www.wwals.net/2014/10/22/gwc-dd9-sabal-trail-pipeline-threatens-withlacoochee-river-floridan-aquifer/</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TextShape 1"/>
          <p:cNvSpPr txBox="1"/>
          <p:nvPr/>
        </p:nvSpPr>
        <p:spPr>
          <a:xfrm>
            <a:off x="504000" y="301320"/>
            <a:ext cx="9071640" cy="1262160"/>
          </a:xfrm>
          <a:prstGeom prst="rect">
            <a:avLst/>
          </a:prstGeom>
        </p:spPr>
        <p:txBody>
          <a:bodyPr lIns="0" rIns="0" tIns="0" bIns="0" anchor="ctr"/>
          <a:p>
            <a:pPr algn="ctr"/>
            <a:r>
              <a:rPr lang="en-US" sz="4400">
                <a:latin typeface="Arial"/>
              </a:rPr>
              <a:t>AL-GA-FL Sierra Club Statement</a:t>
            </a:r>
            <a:r>
              <a:rPr lang="en-US" sz="4400">
                <a:latin typeface="Arial"/>
              </a:rPr>
              <a:t>
</a:t>
            </a:r>
            <a:r>
              <a:rPr lang="en-US" sz="4400">
                <a:latin typeface="Arial"/>
              </a:rPr>
              <a:t>against Sabal Trail 2014-03-04</a:t>
            </a:r>
            <a:endParaRPr/>
          </a:p>
        </p:txBody>
      </p:sp>
      <p:sp>
        <p:nvSpPr>
          <p:cNvPr id="45" name="TextShape 2"/>
          <p:cNvSpPr txBox="1"/>
          <p:nvPr/>
        </p:nvSpPr>
        <p:spPr>
          <a:xfrm>
            <a:off x="504000" y="1769040"/>
            <a:ext cx="9071640" cy="5271840"/>
          </a:xfrm>
          <a:prstGeom prst="rect">
            <a:avLst/>
          </a:prstGeom>
        </p:spPr>
        <p:txBody>
          <a:bodyPr lIns="0" rIns="0" tIns="0" bIns="0"/>
          <a:p>
            <a:pPr>
              <a:buSzPct val="45000"/>
              <a:buFont typeface="StarSymbol"/>
              <a:buChar char=""/>
            </a:pPr>
            <a:r>
              <a:rPr i="1" lang="en-US" sz="3200">
                <a:latin typeface="Arial"/>
              </a:rPr>
              <a:t>“</a:t>
            </a:r>
            <a:r>
              <a:rPr i="1" lang="en-US" sz="3200">
                <a:latin typeface="Arial"/>
              </a:rPr>
              <a:t>The Georgia, Florida, and Alabama Chapters of the Sierra Club </a:t>
            </a:r>
            <a:r>
              <a:rPr b="1" i="1" lang="en-US" sz="4400">
                <a:latin typeface="Arial"/>
              </a:rPr>
              <a:t>oppose</a:t>
            </a:r>
            <a:r>
              <a:rPr i="1" lang="en-US" sz="3200">
                <a:latin typeface="Arial"/>
              </a:rPr>
              <a:t> the 650 mile Sabal Trail Transmission natural gas pipeline that would carry </a:t>
            </a:r>
            <a:r>
              <a:rPr b="1" i="1" lang="en-US" sz="4400">
                <a:latin typeface="Arial"/>
              </a:rPr>
              <a:t>fracked</a:t>
            </a:r>
            <a:r>
              <a:rPr i="1" lang="en-US" sz="3200">
                <a:latin typeface="Arial"/>
              </a:rPr>
              <a:t> natural gas extracted from Pennsylvania and Texas </a:t>
            </a:r>
            <a:r>
              <a:rPr b="1" i="1" lang="en-US" sz="4400">
                <a:latin typeface="Arial"/>
              </a:rPr>
              <a:t>through Alabama, Georgia, and Florida</a:t>
            </a:r>
            <a:r>
              <a:rPr i="1" lang="en-US" sz="3200">
                <a:latin typeface="Arial"/>
              </a:rPr>
              <a:t>.... </a:t>
            </a:r>
            <a:endParaRPr/>
          </a:p>
          <a:p>
            <a:pPr>
              <a:buSzPct val="45000"/>
              <a:buFont typeface="StarSymbol"/>
              <a:buChar char=""/>
            </a:pPr>
            <a:r>
              <a:rPr i="1" lang="en-US" sz="3200">
                <a:latin typeface="Arial"/>
              </a:rPr>
              <a:t>The proposed pipeline would cut a wide swath through pristine lands with resulting </a:t>
            </a:r>
            <a:r>
              <a:rPr b="1" i="1" lang="en-US" sz="4400">
                <a:latin typeface="Arial"/>
              </a:rPr>
              <a:t>negative impacts on endangered species, critical wildlife habitat, invaluable wetlands, longleaf pine forests, the fragile and irreplaceable Floridian Aquifer, streams, rivers, and springs, and private property rights.</a:t>
            </a:r>
            <a:r>
              <a:rPr b="1" i="1" lang="en-US" sz="4000">
                <a:latin typeface="Arial"/>
              </a:rPr>
              <a:t> </a:t>
            </a:r>
            <a:r>
              <a:rPr i="1" lang="en-US" sz="3200">
                <a:latin typeface="Arial"/>
              </a:rPr>
              <a:t>Furthermore, expanded reliance on fracked natural gas only serves to feed the increasingly destructive effects of drilling for and fracking of shale deposits that have destroyed drinking water resources and entire communities across the country. </a:t>
            </a:r>
            <a:endParaRPr/>
          </a:p>
          <a:p>
            <a:pPr>
              <a:buSzPct val="45000"/>
              <a:buFont typeface="StarSymbol"/>
              <a:buChar char=""/>
            </a:pPr>
            <a:r>
              <a:rPr i="1" lang="en-US" sz="3200">
                <a:latin typeface="Arial"/>
              </a:rPr>
              <a:t>The Sunshine State, which will be the sole recipient of the fracked natural gas transported through this pipeline, should </a:t>
            </a:r>
            <a:r>
              <a:rPr b="1" i="1" lang="en-US" sz="4400">
                <a:latin typeface="Arial"/>
              </a:rPr>
              <a:t>expand energy efficiency measures and solar power capacity</a:t>
            </a:r>
            <a:r>
              <a:rPr i="1" lang="en-US" sz="3200">
                <a:latin typeface="Arial"/>
              </a:rPr>
              <a:t> rather than increase its dependence on natural gas which already accounts for more than 60% of Florida’s electricity generation.” </a:t>
            </a:r>
            <a:endParaRPr/>
          </a:p>
          <a:p>
            <a:pPr>
              <a:buSzPct val="45000"/>
              <a:buFont typeface="StarSymbol"/>
              <a:buChar char=""/>
            </a:pPr>
            <a:r>
              <a:rPr i="1" lang="en-US" sz="3200">
                <a:latin typeface="Arial"/>
              </a:rPr>
              <a:t>http://spectrabusters.org/2014/03/04/sierra-club-chapters-oppose-sabal-trail-gas-pipeline/</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504000" y="301320"/>
            <a:ext cx="9071640" cy="1262160"/>
          </a:xfrm>
          <a:prstGeom prst="rect">
            <a:avLst/>
          </a:prstGeom>
        </p:spPr>
        <p:txBody>
          <a:bodyPr lIns="0" rIns="0" tIns="0" bIns="0" anchor="ctr"/>
          <a:p>
            <a:pPr algn="ctr"/>
            <a:r>
              <a:rPr lang="en-US" sz="4400">
                <a:latin typeface="Arial"/>
              </a:rPr>
              <a:t>WWALS Watershed Coalition</a:t>
            </a:r>
            <a:endParaRPr/>
          </a:p>
        </p:txBody>
      </p:sp>
      <p:sp>
        <p:nvSpPr>
          <p:cNvPr id="102"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WWALS proposed DD #9</a:t>
            </a:r>
            <a:endParaRPr/>
          </a:p>
        </p:txBody>
      </p:sp>
      <p:pic>
        <p:nvPicPr>
          <p:cNvPr id="103" name="" descr=""/>
          <p:cNvPicPr/>
          <p:nvPr/>
        </p:nvPicPr>
        <p:blipFill>
          <a:blip r:embed="rId1"/>
          <a:stretch>
            <a:fillRect/>
          </a:stretch>
        </p:blipFill>
        <p:spPr>
          <a:xfrm>
            <a:off x="548640" y="2377440"/>
            <a:ext cx="5816160" cy="4330440"/>
          </a:xfrm>
          <a:prstGeom prst="rect">
            <a:avLst/>
          </a:prstGeom>
          <a:ln>
            <a:noFill/>
          </a:ln>
        </p:spPr>
      </p:pic>
      <p:pic>
        <p:nvPicPr>
          <p:cNvPr id="104" name="" descr=""/>
          <p:cNvPicPr/>
          <p:nvPr/>
        </p:nvPicPr>
        <p:blipFill>
          <a:blip r:embed="rId2"/>
          <a:stretch>
            <a:fillRect/>
          </a:stretch>
        </p:blipFill>
        <p:spPr>
          <a:xfrm>
            <a:off x="6492240" y="1828800"/>
            <a:ext cx="2714400" cy="486684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504000" y="301320"/>
            <a:ext cx="6262560" cy="1262160"/>
          </a:xfrm>
          <a:prstGeom prst="rect">
            <a:avLst/>
          </a:prstGeom>
        </p:spPr>
        <p:txBody>
          <a:bodyPr lIns="0" rIns="0" tIns="0" bIns="0" anchor="ctr"/>
          <a:p>
            <a:pPr algn="ctr"/>
            <a:r>
              <a:rPr lang="en-US" sz="4400">
                <a:latin typeface="Arial"/>
              </a:rPr>
              <a:t>Withlacoochee River</a:t>
            </a:r>
            <a:endParaRPr/>
          </a:p>
        </p:txBody>
      </p:sp>
      <p:pic>
        <p:nvPicPr>
          <p:cNvPr id="106" name="" descr=""/>
          <p:cNvPicPr/>
          <p:nvPr/>
        </p:nvPicPr>
        <p:blipFill>
          <a:blip r:embed="rId1"/>
          <a:stretch>
            <a:fillRect/>
          </a:stretch>
        </p:blipFill>
        <p:spPr>
          <a:xfrm>
            <a:off x="555480" y="1742400"/>
            <a:ext cx="5845320" cy="4384080"/>
          </a:xfrm>
          <a:prstGeom prst="rect">
            <a:avLst/>
          </a:prstGeom>
          <a:ln>
            <a:noFill/>
          </a:ln>
        </p:spPr>
      </p:pic>
      <p:pic>
        <p:nvPicPr>
          <p:cNvPr id="107" name="" descr=""/>
          <p:cNvPicPr/>
          <p:nvPr/>
        </p:nvPicPr>
        <p:blipFill>
          <a:blip r:embed="rId2"/>
          <a:stretch>
            <a:fillRect/>
          </a:stretch>
        </p:blipFill>
        <p:spPr>
          <a:xfrm>
            <a:off x="6492240" y="658080"/>
            <a:ext cx="3108960" cy="546840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504000" y="301320"/>
            <a:ext cx="9071640" cy="1262160"/>
          </a:xfrm>
          <a:prstGeom prst="rect">
            <a:avLst/>
          </a:prstGeom>
        </p:spPr>
        <p:txBody>
          <a:bodyPr lIns="0" rIns="0" tIns="0" bIns="0" anchor="ctr"/>
          <a:p>
            <a:pPr algn="ctr"/>
            <a:r>
              <a:rPr lang="en-US" sz="4400">
                <a:latin typeface="Arial"/>
              </a:rPr>
              <a:t>Potential sinkhole or collapse </a:t>
            </a:r>
            <a:endParaRPr/>
          </a:p>
        </p:txBody>
      </p:sp>
      <p:pic>
        <p:nvPicPr>
          <p:cNvPr id="109" name="" descr=""/>
          <p:cNvPicPr/>
          <p:nvPr/>
        </p:nvPicPr>
        <p:blipFill>
          <a:blip r:embed="rId1"/>
          <a:stretch>
            <a:fillRect/>
          </a:stretch>
        </p:blipFill>
        <p:spPr>
          <a:xfrm>
            <a:off x="52200" y="2006640"/>
            <a:ext cx="10079640" cy="5788440"/>
          </a:xfrm>
          <a:prstGeom prst="rect">
            <a:avLst/>
          </a:prstGeom>
          <a:ln>
            <a:noFill/>
          </a:ln>
        </p:spPr>
      </p:pic>
      <p:sp>
        <p:nvSpPr>
          <p:cNvPr id="110" name="TextShape 2"/>
          <p:cNvSpPr txBox="1"/>
          <p:nvPr/>
        </p:nvSpPr>
        <p:spPr>
          <a:xfrm>
            <a:off x="504000" y="1371600"/>
            <a:ext cx="9071640" cy="4781520"/>
          </a:xfrm>
          <a:prstGeom prst="rect">
            <a:avLst/>
          </a:prstGeom>
        </p:spPr>
        <p:txBody>
          <a:bodyPr lIns="0" rIns="0" tIns="0" bIns="0"/>
          <a:p>
            <a:pPr>
              <a:buSzPct val="45000"/>
              <a:buFont typeface="StarSymbol"/>
              <a:buChar char=""/>
            </a:pPr>
            <a:r>
              <a:rPr lang="en-US" sz="2800">
                <a:latin typeface="Arial"/>
              </a:rPr>
              <a:t>feature forming as a result of the proposed HDD crossing of the Withlacoochee River </a:t>
            </a:r>
            <a:endParaRPr/>
          </a:p>
          <a:p>
            <a:pPr lvl="1">
              <a:buSzPct val="75000"/>
              <a:buFont typeface="StarSymbol"/>
              <a:buChar char=""/>
            </a:pPr>
            <a:r>
              <a:rPr lang="en-US" sz="2000">
                <a:latin typeface="Arial"/>
              </a:rPr>
              <a:t>David Brown, hydrogeology report, August 2014, for Chris Mericle. </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504000" y="301320"/>
            <a:ext cx="9071640" cy="1262160"/>
          </a:xfrm>
          <a:prstGeom prst="rect">
            <a:avLst/>
          </a:prstGeom>
        </p:spPr>
        <p:txBody>
          <a:bodyPr lIns="0" rIns="0" tIns="0" bIns="0" anchor="ctr"/>
          <a:p>
            <a:pPr algn="ctr"/>
            <a:r>
              <a:rPr lang="en-US" sz="4400">
                <a:latin typeface="Arial"/>
              </a:rPr>
              <a:t>Hamilton County, FL Resolution</a:t>
            </a:r>
            <a:endParaRPr/>
          </a:p>
        </p:txBody>
      </p:sp>
      <p:sp>
        <p:nvSpPr>
          <p:cNvPr id="112"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2014-08-19: RESOLUTION NO. 14- I0 7</a:t>
            </a:r>
            <a:endParaRPr/>
          </a:p>
          <a:p>
            <a:pPr lvl="1">
              <a:buSzPct val="75000"/>
              <a:buFont typeface="StarSymbol"/>
              <a:buChar char=""/>
            </a:pPr>
            <a:r>
              <a:rPr lang="en-US" sz="2800">
                <a:latin typeface="Arial"/>
              </a:rPr>
              <a:t> </a:t>
            </a:r>
            <a:r>
              <a:rPr i="1" lang="en-US" sz="4000">
                <a:latin typeface="Arial"/>
              </a:rPr>
              <a:t>“</a:t>
            </a:r>
            <a:r>
              <a:rPr i="1" lang="en-US" sz="4000">
                <a:latin typeface="Arial"/>
              </a:rPr>
              <a:t>recommends that the pipeline route be reconsidered to avoid sensitive karst regions that can have a signiﬁcant impact on the water resources in the area of that location”</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504000" y="301320"/>
            <a:ext cx="9071640" cy="1262160"/>
          </a:xfrm>
          <a:prstGeom prst="rect">
            <a:avLst/>
          </a:prstGeom>
        </p:spPr>
        <p:txBody>
          <a:bodyPr lIns="0" rIns="0" tIns="0" bIns="0" anchor="ctr"/>
          <a:p>
            <a:pPr algn="ctr"/>
            <a:r>
              <a:rPr lang="en-US" sz="4400">
                <a:latin typeface="Arial"/>
              </a:rPr>
              <a:t>Withlacoochee Alternative</a:t>
            </a:r>
            <a:endParaRPr/>
          </a:p>
        </p:txBody>
      </p:sp>
      <p:sp>
        <p:nvSpPr>
          <p:cNvPr id="114" name="TextShape 2"/>
          <p:cNvSpPr txBox="1"/>
          <p:nvPr/>
        </p:nvSpPr>
        <p:spPr>
          <a:xfrm>
            <a:off x="504000" y="1769040"/>
            <a:ext cx="3976560" cy="5271840"/>
          </a:xfrm>
          <a:prstGeom prst="rect">
            <a:avLst/>
          </a:prstGeom>
        </p:spPr>
        <p:txBody>
          <a:bodyPr lIns="0" rIns="0" tIns="0" bIns="0"/>
          <a:p>
            <a:pPr>
              <a:buSzPct val="45000"/>
              <a:buFont typeface="StarSymbol"/>
              <a:buChar char=""/>
            </a:pPr>
            <a:r>
              <a:rPr lang="en-US" sz="3200">
                <a:latin typeface="Arial"/>
              </a:rPr>
              <a:t>2014-10-15: FERC announced</a:t>
            </a:r>
            <a:endParaRPr/>
          </a:p>
          <a:p>
            <a:pPr>
              <a:buSzPct val="45000"/>
              <a:buFont typeface="StarSymbol"/>
              <a:buChar char=""/>
            </a:pPr>
            <a:r>
              <a:rPr lang="en-US" sz="3200">
                <a:latin typeface="Arial"/>
              </a:rPr>
              <a:t>2014-11-15: end Comment period</a:t>
            </a:r>
            <a:endParaRPr/>
          </a:p>
          <a:p>
            <a:pPr>
              <a:buSzPct val="45000"/>
              <a:buFont typeface="StarSymbol"/>
              <a:buChar char=""/>
            </a:pPr>
            <a:r>
              <a:rPr lang="en-US" sz="3200">
                <a:latin typeface="Arial"/>
              </a:rPr>
              <a:t>2014-10-31: Sabal Trail target date for formal filing blown</a:t>
            </a:r>
            <a:endParaRPr/>
          </a:p>
        </p:txBody>
      </p:sp>
      <p:pic>
        <p:nvPicPr>
          <p:cNvPr id="115" name="" descr=""/>
          <p:cNvPicPr/>
          <p:nvPr/>
        </p:nvPicPr>
        <p:blipFill>
          <a:blip r:embed="rId1"/>
          <a:stretch>
            <a:fillRect/>
          </a:stretch>
        </p:blipFill>
        <p:spPr>
          <a:xfrm>
            <a:off x="5266800" y="1468440"/>
            <a:ext cx="4242960" cy="5523120"/>
          </a:xfrm>
          <a:prstGeom prst="rect">
            <a:avLst/>
          </a:prstGeom>
          <a:ln>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6" name="" descr=""/>
          <p:cNvPicPr/>
          <p:nvPr/>
        </p:nvPicPr>
        <p:blipFill>
          <a:blip r:embed="rId1"/>
          <a:stretch>
            <a:fillRect/>
          </a:stretch>
        </p:blipFill>
        <p:spPr>
          <a:xfrm>
            <a:off x="3834360" y="786960"/>
            <a:ext cx="5844960" cy="7559640"/>
          </a:xfrm>
          <a:prstGeom prst="rect">
            <a:avLst/>
          </a:prstGeom>
          <a:ln>
            <a:noFill/>
          </a:ln>
        </p:spPr>
      </p:pic>
      <p:sp>
        <p:nvSpPr>
          <p:cNvPr id="117" name="TextShape 1"/>
          <p:cNvSpPr txBox="1"/>
          <p:nvPr/>
        </p:nvSpPr>
        <p:spPr>
          <a:xfrm>
            <a:off x="504000" y="301320"/>
            <a:ext cx="9071640" cy="1262160"/>
          </a:xfrm>
          <a:prstGeom prst="rect">
            <a:avLst/>
          </a:prstGeom>
        </p:spPr>
        <p:txBody>
          <a:bodyPr lIns="0" rIns="0" tIns="0" bIns="0" anchor="ctr"/>
          <a:p>
            <a:pPr algn="ctr"/>
            <a:r>
              <a:rPr lang="en-US" sz="4400">
                <a:latin typeface="Arial"/>
              </a:rPr>
              <a:t>Pipeline and Aquifer Vulnerability</a:t>
            </a:r>
            <a:endParaRPr/>
          </a:p>
        </p:txBody>
      </p:sp>
      <p:sp>
        <p:nvSpPr>
          <p:cNvPr id="118" name="TextShape 2"/>
          <p:cNvSpPr txBox="1"/>
          <p:nvPr/>
        </p:nvSpPr>
        <p:spPr>
          <a:xfrm>
            <a:off x="914400" y="1737360"/>
            <a:ext cx="3389400" cy="4384080"/>
          </a:xfrm>
          <a:prstGeom prst="rect">
            <a:avLst/>
          </a:prstGeom>
        </p:spPr>
        <p:txBody>
          <a:bodyPr lIns="0" rIns="0" tIns="0" bIns="0"/>
          <a:p>
            <a:pPr>
              <a:buSzPct val="45000"/>
              <a:buFont typeface="StarSymbol"/>
              <a:buChar char=""/>
            </a:pPr>
            <a:r>
              <a:rPr lang="en-US" sz="3200">
                <a:latin typeface="Arial"/>
              </a:rPr>
              <a:t>2014-03-27:   FL-DEP to FERC</a:t>
            </a:r>
            <a:endParaRPr/>
          </a:p>
          <a:p>
            <a:pPr>
              <a:buSzPct val="45000"/>
              <a:buFont typeface="StarSymbol"/>
              <a:buChar char=""/>
            </a:pPr>
            <a:r>
              <a:rPr lang="en-US" sz="3200">
                <a:latin typeface="Arial"/>
              </a:rPr>
              <a:t>Basically, there is no safe place for Sabal Trail in north Florida</a:t>
            </a:r>
            <a:endParaRPr/>
          </a:p>
          <a:p>
            <a:pPr>
              <a:buSzPct val="45000"/>
              <a:buFont typeface="StarSymbol"/>
              <a:buChar char=""/>
            </a:pPr>
            <a:r>
              <a:rPr lang="en-US" sz="3200">
                <a:latin typeface="Arial"/>
              </a:rPr>
              <a:t>(and south Georgia same geology)</a:t>
            </a: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548640" y="669240"/>
            <a:ext cx="9071640" cy="1708920"/>
          </a:xfrm>
          <a:prstGeom prst="rect">
            <a:avLst/>
          </a:prstGeom>
        </p:spPr>
        <p:txBody>
          <a:bodyPr lIns="0" rIns="0" tIns="0" bIns="0" anchor="ctr"/>
          <a:p>
            <a:pPr algn="ctr"/>
            <a:r>
              <a:rPr lang="en-US" sz="4400">
                <a:latin typeface="Arial"/>
              </a:rPr>
              <a:t>Withlacoochee River already leaks into a sinkhole, with more forming</a:t>
            </a:r>
            <a:r>
              <a:rPr lang="en-US" sz="4400">
                <a:latin typeface="Arial"/>
              </a:rPr>
              <a:t>
</a:t>
            </a:r>
            <a:r>
              <a:rPr lang="en-US" sz="3200">
                <a:latin typeface="Arial"/>
              </a:rPr>
              <a:t>(Dr. Don Thieme of VSU to WWALS)</a:t>
            </a:r>
            <a:endParaRPr/>
          </a:p>
        </p:txBody>
      </p:sp>
      <p:pic>
        <p:nvPicPr>
          <p:cNvPr id="120" name="" descr=""/>
          <p:cNvPicPr/>
          <p:nvPr/>
        </p:nvPicPr>
        <p:blipFill>
          <a:blip r:embed="rId1"/>
          <a:stretch>
            <a:fillRect/>
          </a:stretch>
        </p:blipFill>
        <p:spPr>
          <a:xfrm>
            <a:off x="1097280" y="2468880"/>
            <a:ext cx="7977240" cy="4384080"/>
          </a:xfrm>
          <a:prstGeom prst="rect">
            <a:avLst/>
          </a:prstGeom>
          <a:ln>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504000" y="301320"/>
            <a:ext cx="9071640" cy="1262160"/>
          </a:xfrm>
          <a:prstGeom prst="rect">
            <a:avLst/>
          </a:prstGeom>
        </p:spPr>
        <p:txBody>
          <a:bodyPr lIns="0" rIns="0" tIns="0" bIns="0" anchor="ctr"/>
          <a:p>
            <a:pPr algn="ctr"/>
            <a:r>
              <a:rPr lang="en-US" sz="4400">
                <a:latin typeface="Arial"/>
              </a:rPr>
              <a:t>GPR of Cherry Creek Sink</a:t>
            </a:r>
            <a:r>
              <a:rPr lang="en-US" sz="4400">
                <a:latin typeface="Arial"/>
              </a:rPr>
              <a:t>
</a:t>
            </a:r>
            <a:r>
              <a:rPr lang="en-US" sz="4400">
                <a:latin typeface="Arial"/>
              </a:rPr>
              <a:t>towards Withlacoochee River</a:t>
            </a:r>
            <a:endParaRPr/>
          </a:p>
        </p:txBody>
      </p:sp>
      <p:pic>
        <p:nvPicPr>
          <p:cNvPr id="122" name="" descr=""/>
          <p:cNvPicPr/>
          <p:nvPr/>
        </p:nvPicPr>
        <p:blipFill>
          <a:blip r:embed="rId1"/>
          <a:stretch>
            <a:fillRect/>
          </a:stretch>
        </p:blipFill>
        <p:spPr>
          <a:xfrm>
            <a:off x="1157760" y="1661760"/>
            <a:ext cx="7763400" cy="5266800"/>
          </a:xfrm>
          <a:prstGeom prst="rect">
            <a:avLst/>
          </a:prstGeom>
          <a:ln>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504000" y="301320"/>
            <a:ext cx="9071640" cy="1262160"/>
          </a:xfrm>
          <a:prstGeom prst="rect">
            <a:avLst/>
          </a:prstGeom>
        </p:spPr>
        <p:txBody>
          <a:bodyPr lIns="0" rIns="0" tIns="0" bIns="0" anchor="ctr"/>
          <a:p>
            <a:pPr algn="ctr"/>
            <a:r>
              <a:rPr lang="en-US" sz="4400">
                <a:latin typeface="Arial"/>
              </a:rPr>
              <a:t>Floridan Aquifer</a:t>
            </a:r>
            <a:endParaRPr/>
          </a:p>
        </p:txBody>
      </p:sp>
      <p:sp>
        <p:nvSpPr>
          <p:cNvPr id="124" name="TextShape 2"/>
          <p:cNvSpPr txBox="1"/>
          <p:nvPr/>
        </p:nvSpPr>
        <p:spPr>
          <a:xfrm>
            <a:off x="504000" y="1463040"/>
            <a:ext cx="3245040" cy="5454720"/>
          </a:xfrm>
          <a:prstGeom prst="rect">
            <a:avLst/>
          </a:prstGeom>
        </p:spPr>
        <p:txBody>
          <a:bodyPr lIns="0" rIns="0" tIns="0" bIns="0"/>
          <a:p>
            <a:pPr>
              <a:buSzPct val="45000"/>
              <a:buFont typeface="StarSymbol"/>
              <a:buChar char=""/>
            </a:pPr>
            <a:r>
              <a:rPr lang="en-US" sz="3200">
                <a:latin typeface="Arial"/>
              </a:rPr>
              <a:t>Drinking water source for south Georgia and all of Florida</a:t>
            </a:r>
            <a:endParaRPr/>
          </a:p>
          <a:p>
            <a:pPr>
              <a:buSzPct val="45000"/>
              <a:buFont typeface="StarSymbol"/>
              <a:buChar char=""/>
            </a:pPr>
            <a:r>
              <a:rPr lang="en-US" sz="3200">
                <a:latin typeface="Arial"/>
              </a:rPr>
              <a:t>Withlacoochee leak into aquifer:</a:t>
            </a:r>
            <a:endParaRPr/>
          </a:p>
          <a:p>
            <a:pPr>
              <a:buSzPct val="45000"/>
              <a:buFont typeface="StarSymbol"/>
              <a:buChar char=""/>
            </a:pPr>
            <a:r>
              <a:rPr lang="en-US" sz="3200">
                <a:latin typeface="Arial"/>
              </a:rPr>
              <a:t>Why Valdosta's wells are 400 feet deep</a:t>
            </a:r>
            <a:endParaRPr/>
          </a:p>
        </p:txBody>
      </p:sp>
      <p:pic>
        <p:nvPicPr>
          <p:cNvPr id="125" name="" descr=""/>
          <p:cNvPicPr/>
          <p:nvPr/>
        </p:nvPicPr>
        <p:blipFill>
          <a:blip r:embed="rId1"/>
          <a:stretch>
            <a:fillRect/>
          </a:stretch>
        </p:blipFill>
        <p:spPr>
          <a:xfrm>
            <a:off x="3840480" y="1298520"/>
            <a:ext cx="4983480" cy="6382440"/>
          </a:xfrm>
          <a:prstGeom prst="rect">
            <a:avLst/>
          </a:prstGeom>
          <a:ln>
            <a:noFill/>
          </a:ln>
        </p:spPr>
      </p:pic>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504000" y="301320"/>
            <a:ext cx="9071640" cy="1262160"/>
          </a:xfrm>
          <a:prstGeom prst="rect">
            <a:avLst/>
          </a:prstGeom>
        </p:spPr>
        <p:txBody>
          <a:bodyPr lIns="0" rIns="0" tIns="0" bIns="0" anchor="ctr"/>
          <a:p>
            <a:pPr algn="ctr"/>
            <a:r>
              <a:rPr lang="en-US" sz="4400">
                <a:latin typeface="Arial"/>
              </a:rPr>
              <a:t>Spectra's Renaissance Pipeline</a:t>
            </a:r>
            <a:endParaRPr/>
          </a:p>
        </p:txBody>
      </p:sp>
      <p:pic>
        <p:nvPicPr>
          <p:cNvPr id="127" name="" descr=""/>
          <p:cNvPicPr/>
          <p:nvPr/>
        </p:nvPicPr>
        <p:blipFill>
          <a:blip r:embed="rId1"/>
          <a:stretch>
            <a:fillRect/>
          </a:stretch>
        </p:blipFill>
        <p:spPr>
          <a:xfrm>
            <a:off x="2145600" y="1217880"/>
            <a:ext cx="5788080" cy="5486400"/>
          </a:xfrm>
          <a:prstGeom prst="rect">
            <a:avLst/>
          </a:prstGeom>
          <a:ln>
            <a:noFill/>
          </a:ln>
        </p:spPr>
      </p:pic>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p:spPr>
        <p:txBody>
          <a:bodyPr lIns="0" rIns="0" tIns="0" bIns="0" anchor="ctr"/>
          <a:p>
            <a:pPr algn="ctr"/>
            <a:r>
              <a:rPr lang="en-US" sz="4400">
                <a:latin typeface="Arial"/>
              </a:rPr>
              <a:t>AL-GA-FL Sierra Club Statement</a:t>
            </a:r>
            <a:r>
              <a:rPr lang="en-US" sz="4400">
                <a:latin typeface="Arial"/>
              </a:rPr>
              <a:t>
</a:t>
            </a:r>
            <a:r>
              <a:rPr lang="en-US" sz="4400">
                <a:latin typeface="Arial"/>
              </a:rPr>
              <a:t>read to FERC by Danielle Jordan</a:t>
            </a:r>
            <a:endParaRPr/>
          </a:p>
        </p:txBody>
      </p:sp>
      <p:pic>
        <p:nvPicPr>
          <p:cNvPr id="47" name="" descr=""/>
          <p:cNvPicPr/>
          <p:nvPr/>
        </p:nvPicPr>
        <p:blipFill>
          <a:blip r:embed="rId1"/>
          <a:stretch>
            <a:fillRect/>
          </a:stretch>
        </p:blipFill>
        <p:spPr>
          <a:xfrm>
            <a:off x="1005840" y="1739520"/>
            <a:ext cx="8165520" cy="45903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504000" y="1464840"/>
            <a:ext cx="2147760" cy="2505960"/>
          </a:xfrm>
          <a:prstGeom prst="rect">
            <a:avLst/>
          </a:prstGeom>
        </p:spPr>
        <p:txBody>
          <a:bodyPr lIns="0" rIns="0" tIns="0" bIns="0" anchor="ctr"/>
          <a:p>
            <a:pPr algn="ctr"/>
            <a:r>
              <a:rPr lang="en-US" sz="4400">
                <a:latin typeface="Arial"/>
              </a:rPr>
              <a:t>TN-AL karst aquifers</a:t>
            </a:r>
            <a:r>
              <a:rPr lang="en-US" sz="4400">
                <a:latin typeface="Arial"/>
              </a:rPr>
              <a:t>
</a:t>
            </a:r>
            <a:r>
              <a:rPr lang="en-US" sz="4400">
                <a:latin typeface="Arial"/>
              </a:rPr>
              <a:t>(</a:t>
            </a:r>
            <a:r>
              <a:rPr lang="en-US" sz="4400">
                <a:latin typeface="Arial"/>
              </a:rPr>
              <a:t>USGS</a:t>
            </a:r>
            <a:r>
              <a:rPr lang="en-US" sz="4400">
                <a:latin typeface="Arial"/>
              </a:rPr>
              <a:t>)</a:t>
            </a:r>
            <a:endParaRPr/>
          </a:p>
        </p:txBody>
      </p:sp>
      <p:pic>
        <p:nvPicPr>
          <p:cNvPr id="129" name="" descr=""/>
          <p:cNvPicPr/>
          <p:nvPr/>
        </p:nvPicPr>
        <p:blipFill>
          <a:blip r:embed="rId1"/>
          <a:stretch>
            <a:fillRect/>
          </a:stretch>
        </p:blipFill>
        <p:spPr>
          <a:xfrm>
            <a:off x="2862000" y="-1005840"/>
            <a:ext cx="6446520" cy="7315200"/>
          </a:xfrm>
          <a:prstGeom prst="rect">
            <a:avLst/>
          </a:prstGeom>
          <a:ln>
            <a:noFill/>
          </a:ln>
        </p:spPr>
      </p:pic>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504000" y="301320"/>
            <a:ext cx="9071640" cy="1262160"/>
          </a:xfrm>
          <a:prstGeom prst="rect">
            <a:avLst/>
          </a:prstGeom>
        </p:spPr>
        <p:txBody>
          <a:bodyPr lIns="0" rIns="0" tIns="0" bIns="0" anchor="ctr"/>
          <a:p>
            <a:pPr algn="ctr"/>
            <a:r>
              <a:rPr lang="en-US" sz="4400">
                <a:latin typeface="Arial"/>
              </a:rPr>
              <a:t>FPL's “Need” for more energy</a:t>
            </a:r>
            <a:endParaRPr/>
          </a:p>
        </p:txBody>
      </p:sp>
      <p:sp>
        <p:nvSpPr>
          <p:cNvPr id="131"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U.S. EPA asked why need when U.S. energy demand continues to decrease</a:t>
            </a:r>
            <a:endParaRPr/>
          </a:p>
          <a:p>
            <a:pPr lvl="1">
              <a:buSzPct val="75000"/>
              <a:buFont typeface="StarSymbol"/>
              <a:buChar char=""/>
            </a:pPr>
            <a:r>
              <a:rPr lang="en-US" sz="2800">
                <a:latin typeface="Arial"/>
              </a:rPr>
              <a:t>Why not conservation, efficiency, and solar power?</a:t>
            </a:r>
            <a:endParaRPr/>
          </a:p>
          <a:p>
            <a:pPr>
              <a:buSzPct val="45000"/>
              <a:buFont typeface="StarSymbol"/>
              <a:buChar char=""/>
            </a:pPr>
            <a:r>
              <a:rPr lang="en-US" sz="3200">
                <a:latin typeface="Arial"/>
              </a:rPr>
              <a:t>FPL's own FL-PSC 10-year plan projects only 13% increased electricity demand for Florida next decade</a:t>
            </a:r>
            <a:endParaRPr/>
          </a:p>
          <a:p>
            <a:pPr lvl="1">
              <a:buSzPct val="75000"/>
              <a:buFont typeface="StarSymbol"/>
              <a:buChar char=""/>
            </a:pPr>
            <a:r>
              <a:rPr lang="en-US" sz="2800">
                <a:latin typeface="Arial"/>
              </a:rPr>
              <a:t>How does that justify a third pipeline, or 50% increase in gas?</a:t>
            </a:r>
            <a:endParaRPr/>
          </a:p>
          <a:p>
            <a:pPr>
              <a:buSzPct val="45000"/>
              <a:buFont typeface="StarSymbol"/>
              <a:buChar char=""/>
            </a:pPr>
            <a:r>
              <a:rPr lang="en-US" sz="3200">
                <a:latin typeface="Arial"/>
              </a:rPr>
              <a:t>LED lights in big buildings and smart switches could probably save 13% according to </a:t>
            </a:r>
            <a:r>
              <a:rPr lang="en-US" sz="3200">
                <a:latin typeface="Arial"/>
              </a:rPr>
              <a:t>some calculations</a:t>
            </a:r>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504000" y="301320"/>
            <a:ext cx="9071640" cy="1262160"/>
          </a:xfrm>
          <a:prstGeom prst="rect">
            <a:avLst/>
          </a:prstGeom>
        </p:spPr>
        <p:txBody>
          <a:bodyPr lIns="0" rIns="0" tIns="0" bIns="0" anchor="ctr"/>
          <a:p>
            <a:pPr algn="ctr"/>
            <a:r>
              <a:rPr lang="en-US" sz="4400">
                <a:latin typeface="Arial"/>
              </a:rPr>
              <a:t>Solar Power for the Sunshine State</a:t>
            </a:r>
            <a:endParaRPr/>
          </a:p>
        </p:txBody>
      </p:sp>
      <p:sp>
        <p:nvSpPr>
          <p:cNvPr id="133"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FPL has added zero new utility-scale solar power in past 3 years (source: FPL's FL-PSC 10-year plan)</a:t>
            </a:r>
            <a:endParaRPr/>
          </a:p>
          <a:p>
            <a:pPr>
              <a:buSzPct val="45000"/>
              <a:buFont typeface="StarSymbol"/>
              <a:buChar char=""/>
            </a:pPr>
            <a:r>
              <a:rPr lang="en-US" sz="3200">
                <a:latin typeface="Arial"/>
              </a:rPr>
              <a:t>Sabal Trail says FPL wants to shut down coal plants and nukes and solar won't cut it as baseload capacity</a:t>
            </a:r>
            <a:endParaRPr/>
          </a:p>
          <a:p>
            <a:pPr>
              <a:buSzPct val="45000"/>
              <a:buFont typeface="StarSymbol"/>
              <a:buChar char=""/>
            </a:pPr>
            <a:r>
              <a:rPr lang="en-US" sz="3200">
                <a:latin typeface="Arial"/>
              </a:rPr>
              <a:t>Yet according to </a:t>
            </a:r>
            <a:r>
              <a:rPr lang="en-US" sz="3200">
                <a:latin typeface="Arial"/>
              </a:rPr>
              <a:t>Sabal Trail's own figures</a:t>
            </a:r>
            <a:r>
              <a:rPr lang="en-US" sz="3200">
                <a:latin typeface="Arial"/>
              </a:rPr>
              <a:t>, solar  PV panels could generate as much electricity on </a:t>
            </a:r>
            <a:r>
              <a:rPr b="1" lang="en-US" sz="4000">
                <a:latin typeface="Arial"/>
              </a:rPr>
              <a:t>half</a:t>
            </a:r>
            <a:r>
              <a:rPr lang="en-US" sz="3200">
                <a:latin typeface="Arial"/>
              </a:rPr>
              <a:t> the acreage of their pipeline</a:t>
            </a:r>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504000" y="301320"/>
            <a:ext cx="9071640" cy="1262160"/>
          </a:xfrm>
          <a:prstGeom prst="rect">
            <a:avLst/>
          </a:prstGeom>
        </p:spPr>
        <p:txBody>
          <a:bodyPr lIns="0" rIns="0" tIns="0" bIns="0" anchor="ctr"/>
          <a:p>
            <a:pPr algn="ctr"/>
            <a:r>
              <a:rPr lang="en-US" sz="4400">
                <a:latin typeface="Arial"/>
              </a:rPr>
              <a:t>Distributed solar and wind:</a:t>
            </a:r>
            <a:r>
              <a:rPr lang="en-US" sz="4400">
                <a:latin typeface="Arial"/>
              </a:rPr>
              <a:t>
</a:t>
            </a:r>
            <a:r>
              <a:rPr lang="en-US" sz="4400">
                <a:latin typeface="Arial"/>
              </a:rPr>
              <a:t>disruptive challenge to utilities</a:t>
            </a:r>
            <a:endParaRPr/>
          </a:p>
        </p:txBody>
      </p:sp>
      <p:pic>
        <p:nvPicPr>
          <p:cNvPr id="135" name="" descr=""/>
          <p:cNvPicPr/>
          <p:nvPr/>
        </p:nvPicPr>
        <p:blipFill>
          <a:blip r:embed="rId1"/>
          <a:stretch>
            <a:fillRect/>
          </a:stretch>
        </p:blipFill>
        <p:spPr>
          <a:xfrm>
            <a:off x="3840480" y="1645920"/>
            <a:ext cx="6095520" cy="4571640"/>
          </a:xfrm>
          <a:prstGeom prst="rect">
            <a:avLst/>
          </a:prstGeom>
          <a:ln>
            <a:noFill/>
          </a:ln>
        </p:spPr>
      </p:pic>
      <p:sp>
        <p:nvSpPr>
          <p:cNvPr id="136" name="TextShape 2"/>
          <p:cNvSpPr txBox="1"/>
          <p:nvPr/>
        </p:nvSpPr>
        <p:spPr>
          <a:xfrm>
            <a:off x="504000" y="1769040"/>
            <a:ext cx="3702240" cy="4384080"/>
          </a:xfrm>
          <a:prstGeom prst="rect">
            <a:avLst/>
          </a:prstGeom>
        </p:spPr>
        <p:txBody>
          <a:bodyPr lIns="0" rIns="0" tIns="0" bIns="0"/>
          <a:p>
            <a:pPr>
              <a:buSzPct val="45000"/>
              <a:buFont typeface="StarSymbol"/>
              <a:buChar char=""/>
            </a:pPr>
            <a:r>
              <a:rPr lang="en-US" sz="3200">
                <a:latin typeface="Arial"/>
              </a:rPr>
              <a:t>2013-01: Edison Electric Institute</a:t>
            </a:r>
            <a:endParaRPr/>
          </a:p>
          <a:p>
            <a:pPr>
              <a:buSzPct val="45000"/>
              <a:buFont typeface="StarSymbol"/>
              <a:buChar char=""/>
            </a:pPr>
            <a:r>
              <a:rPr lang="en-US" sz="3200">
                <a:latin typeface="Arial"/>
              </a:rPr>
              <a:t>2013-05-03: Analyst Michael Sankowski</a:t>
            </a:r>
            <a:endParaRPr/>
          </a:p>
          <a:p>
            <a:pPr>
              <a:buSzPct val="45000"/>
              <a:buFont typeface="StarSymbol"/>
              <a:buChar char=""/>
            </a:pPr>
            <a:r>
              <a:rPr lang="en-US" sz="3200">
                <a:latin typeface="Arial"/>
              </a:rPr>
              <a:t>2013-08-21: FERC Chair Jon Wellinghoff</a:t>
            </a:r>
            <a:endParaRPr/>
          </a:p>
          <a:p>
            <a:pPr>
              <a:buSzPct val="45000"/>
              <a:buFont typeface="StarSymbol"/>
              <a:buChar char=""/>
            </a:pPr>
            <a:r>
              <a:rPr lang="en-US" sz="3200">
                <a:latin typeface="Arial"/>
              </a:rPr>
              <a:t>2013-12-22: Liam Denning, “death spiral” for non-renewable utilities</a:t>
            </a:r>
            <a:endParaRPr/>
          </a:p>
          <a:p>
            <a:pPr>
              <a:buSzPct val="45000"/>
              <a:buFont typeface="StarSymbol"/>
              <a:buChar char=""/>
            </a:pPr>
            <a:r>
              <a:rPr lang="en-US" sz="3200">
                <a:latin typeface="Arial"/>
              </a:rPr>
              <a:t>Many more</a:t>
            </a:r>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504000" y="301320"/>
            <a:ext cx="9071640" cy="1262160"/>
          </a:xfrm>
          <a:prstGeom prst="rect">
            <a:avLst/>
          </a:prstGeom>
        </p:spPr>
        <p:txBody>
          <a:bodyPr lIns="0" rIns="0" tIns="0" bIns="0" anchor="ctr"/>
          <a:p>
            <a:pPr algn="ctr"/>
            <a:r>
              <a:rPr lang="en-US" sz="4400">
                <a:latin typeface="Arial"/>
              </a:rPr>
              <a:t>So why all the proposed pipelines?</a:t>
            </a:r>
            <a:endParaRPr/>
          </a:p>
        </p:txBody>
      </p:sp>
      <p:sp>
        <p:nvSpPr>
          <p:cNvPr id="138"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Florida doesn't seem to need the power</a:t>
            </a:r>
            <a:endParaRPr/>
          </a:p>
          <a:p>
            <a:pPr>
              <a:buSzPct val="45000"/>
              <a:buFont typeface="StarSymbol"/>
              <a:buChar char=""/>
            </a:pPr>
            <a:r>
              <a:rPr lang="en-US" sz="3200">
                <a:latin typeface="Arial"/>
              </a:rPr>
              <a:t>Conservation, efficiency, and solar are far cheaper, faster, and safer</a:t>
            </a:r>
            <a:endParaRPr/>
          </a:p>
          <a:p>
            <a:pPr>
              <a:buSzPct val="45000"/>
              <a:buFont typeface="StarSymbol"/>
              <a:buChar char=""/>
            </a:pPr>
            <a:r>
              <a:rPr lang="en-US" sz="3200">
                <a:latin typeface="Arial"/>
              </a:rPr>
              <a:t>So why these and many other proposed pipelines?</a:t>
            </a:r>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TextShape 1"/>
          <p:cNvSpPr txBox="1"/>
          <p:nvPr/>
        </p:nvSpPr>
        <p:spPr>
          <a:xfrm>
            <a:off x="504000" y="301320"/>
            <a:ext cx="9071640" cy="1262160"/>
          </a:xfrm>
          <a:prstGeom prst="rect">
            <a:avLst/>
          </a:prstGeom>
        </p:spPr>
        <p:txBody>
          <a:bodyPr lIns="0" rIns="0" tIns="0" bIns="0" anchor="ctr"/>
          <a:p>
            <a:pPr algn="ctr"/>
            <a:r>
              <a:rPr lang="en-US" sz="4400">
                <a:latin typeface="Arial"/>
              </a:rPr>
              <a:t>LNG export from Florida</a:t>
            </a:r>
            <a:endParaRPr/>
          </a:p>
        </p:txBody>
      </p:sp>
      <p:sp>
        <p:nvSpPr>
          <p:cNvPr id="140"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Three already authorized by Office of Fossil Energy (FE) of U.S. Dept. of Energy:</a:t>
            </a:r>
            <a:endParaRPr/>
          </a:p>
          <a:p>
            <a:pPr lvl="1">
              <a:buSzPct val="75000"/>
              <a:buFont typeface="StarSymbol"/>
              <a:buChar char=""/>
            </a:pPr>
            <a:r>
              <a:rPr lang="en-US" sz="2800">
                <a:latin typeface="Arial"/>
              </a:rPr>
              <a:t>2011-07-27: Carib Energy, now owned by Crowley Maritime of Jacksonville, FL</a:t>
            </a:r>
            <a:endParaRPr/>
          </a:p>
          <a:p>
            <a:pPr lvl="1">
              <a:buSzPct val="75000"/>
              <a:buFont typeface="StarSymbol"/>
              <a:buChar char=""/>
            </a:pPr>
            <a:r>
              <a:rPr lang="en-US" sz="2800">
                <a:latin typeface="Arial"/>
              </a:rPr>
              <a:t>Before Sabal Trail pre-filed with FERC, yet FERC never mentioned it when asked about LNG export</a:t>
            </a:r>
            <a:endParaRPr/>
          </a:p>
          <a:p>
            <a:pPr lvl="1">
              <a:buSzPct val="75000"/>
              <a:buFont typeface="StarSymbol"/>
              <a:buChar char=""/>
            </a:pPr>
            <a:r>
              <a:rPr lang="en-US" sz="2800">
                <a:latin typeface="Arial"/>
              </a:rPr>
              <a:t>2013-11-14: Floridian LNG (FliNG)</a:t>
            </a:r>
            <a:endParaRPr/>
          </a:p>
          <a:p>
            <a:pPr lvl="1">
              <a:buSzPct val="75000"/>
              <a:buFont typeface="StarSymbol"/>
              <a:buChar char=""/>
            </a:pPr>
            <a:r>
              <a:rPr lang="en-US" sz="2800">
                <a:latin typeface="Arial"/>
              </a:rPr>
              <a:t>before Sabal Trail Open Houses or FERC Scoping Meetings</a:t>
            </a:r>
            <a:endParaRPr/>
          </a:p>
          <a:p>
            <a:pPr lvl="1">
              <a:buSzPct val="75000"/>
              <a:buFont typeface="StarSymbol"/>
              <a:buChar char=""/>
            </a:pPr>
            <a:r>
              <a:rPr lang="en-US" sz="2800">
                <a:latin typeface="Arial"/>
              </a:rPr>
              <a:t>2013-12-12: Goven</a:t>
            </a:r>
            <a:endParaRPr/>
          </a:p>
          <a:p>
            <a:pPr lvl="1">
              <a:buSzPct val="75000"/>
              <a:buFont typeface="StarSymbol"/>
              <a:buChar char=""/>
            </a:pPr>
            <a:r>
              <a:rPr lang="en-US" sz="2800">
                <a:latin typeface="Arial"/>
              </a:rPr>
              <a:t>http://spectrabusters.org/lng-export/#Florida</a:t>
            </a:r>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TextShape 1"/>
          <p:cNvSpPr txBox="1"/>
          <p:nvPr/>
        </p:nvSpPr>
        <p:spPr>
          <a:xfrm>
            <a:off x="477360" y="554760"/>
            <a:ext cx="9071640" cy="6264360"/>
          </a:xfrm>
          <a:prstGeom prst="rect">
            <a:avLst/>
          </a:prstGeom>
        </p:spPr>
        <p:txBody>
          <a:bodyPr lIns="0" rIns="0" tIns="0" bIns="0" anchor="ctr"/>
          <a:p>
            <a:r>
              <a:rPr lang="en-US" sz="4400">
                <a:latin typeface="Arial"/>
              </a:rPr>
              <a:t>FPL</a:t>
            </a:r>
            <a:r>
              <a:rPr lang="en-US" sz="4400">
                <a:latin typeface="Arial"/>
              </a:rPr>
              <a:t>
</a:t>
            </a:r>
            <a:r>
              <a:rPr lang="en-US" sz="4400">
                <a:latin typeface="Arial"/>
              </a:rPr>
              <a:t> pipeline:</a:t>
            </a:r>
            <a:r>
              <a:rPr lang="en-US" sz="4400">
                <a:latin typeface="Arial"/>
              </a:rPr>
              <a:t>
</a:t>
            </a:r>
            <a:r>
              <a:rPr lang="en-US" sz="4400">
                <a:latin typeface="Arial"/>
              </a:rPr>
              <a:t> Martin Co.</a:t>
            </a:r>
            <a:r>
              <a:rPr lang="en-US" sz="4400">
                <a:latin typeface="Arial"/>
              </a:rPr>
              <a:t>
</a:t>
            </a:r>
            <a:r>
              <a:rPr lang="en-US" sz="4400">
                <a:latin typeface="Arial"/>
              </a:rPr>
              <a:t> to Atlantic</a:t>
            </a:r>
            <a:r>
              <a:rPr lang="en-US" sz="4400">
                <a:latin typeface="Arial"/>
              </a:rPr>
              <a:t>
</a:t>
            </a:r>
            <a:r>
              <a:rPr lang="en-US" sz="4400">
                <a:latin typeface="Arial"/>
              </a:rPr>
              <a:t> Coast</a:t>
            </a:r>
            <a:r>
              <a:rPr lang="en-US" sz="4400">
                <a:latin typeface="Arial"/>
              </a:rPr>
              <a:t>
</a:t>
            </a:r>
            <a:r>
              <a:rPr lang="en-US" sz="4400">
                <a:latin typeface="Arial"/>
              </a:rPr>
              <a:t> of Florida</a:t>
            </a:r>
            <a:r>
              <a:rPr lang="en-US" sz="4400">
                <a:latin typeface="Arial"/>
              </a:rPr>
              <a:t>
</a:t>
            </a:r>
            <a:r>
              <a:rPr lang="en-US" sz="4400">
                <a:latin typeface="Arial"/>
              </a:rPr>
              <a:t>(</a:t>
            </a:r>
            <a:r>
              <a:rPr i="1" lang="en-US" sz="4400">
                <a:latin typeface="Arial"/>
              </a:rPr>
              <a:t>not</a:t>
            </a:r>
            <a:r>
              <a:rPr lang="en-US" sz="4400">
                <a:latin typeface="Arial"/>
              </a:rPr>
              <a:t> part</a:t>
            </a:r>
            <a:r>
              <a:rPr lang="en-US" sz="4400">
                <a:latin typeface="Arial"/>
              </a:rPr>
              <a:t>
</a:t>
            </a:r>
            <a:r>
              <a:rPr lang="en-US" sz="4400">
                <a:latin typeface="Arial"/>
              </a:rPr>
              <a:t> of FSM:</a:t>
            </a:r>
            <a:r>
              <a:rPr lang="en-US" sz="4400">
                <a:latin typeface="Arial"/>
              </a:rPr>
              <a:t>
</a:t>
            </a:r>
            <a:r>
              <a:rPr lang="en-US" sz="4400">
                <a:latin typeface="Arial"/>
              </a:rPr>
              <a:t>no FERC</a:t>
            </a:r>
            <a:r>
              <a:rPr lang="en-US" sz="4400">
                <a:latin typeface="Arial"/>
              </a:rPr>
              <a:t>
</a:t>
            </a:r>
            <a:r>
              <a:rPr lang="en-US" sz="4400">
                <a:latin typeface="Arial"/>
              </a:rPr>
              <a:t>docket)</a:t>
            </a:r>
            <a:endParaRPr/>
          </a:p>
        </p:txBody>
      </p:sp>
      <p:pic>
        <p:nvPicPr>
          <p:cNvPr id="142" name="" descr=""/>
          <p:cNvPicPr/>
          <p:nvPr/>
        </p:nvPicPr>
        <p:blipFill>
          <a:blip r:embed="rId1"/>
          <a:stretch>
            <a:fillRect/>
          </a:stretch>
        </p:blipFill>
        <p:spPr>
          <a:xfrm>
            <a:off x="3345840" y="193680"/>
            <a:ext cx="5303520" cy="6858000"/>
          </a:xfrm>
          <a:prstGeom prst="rect">
            <a:avLst/>
          </a:prstGeom>
          <a:ln>
            <a:noFill/>
          </a:ln>
        </p:spPr>
      </p:pic>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504000" y="301320"/>
            <a:ext cx="9071640" cy="1262160"/>
          </a:xfrm>
          <a:prstGeom prst="rect">
            <a:avLst/>
          </a:prstGeom>
        </p:spPr>
        <p:txBody>
          <a:bodyPr lIns="0" rIns="0" tIns="0" bIns="0" anchor="ctr"/>
          <a:p>
            <a:pPr algn="ctr"/>
            <a:r>
              <a:rPr lang="en-US" sz="4400">
                <a:latin typeface="Arial"/>
              </a:rPr>
              <a:t>Another LNG export filing</a:t>
            </a:r>
            <a:endParaRPr/>
          </a:p>
        </p:txBody>
      </p:sp>
      <p:sp>
        <p:nvSpPr>
          <p:cNvPr id="144" name="TextShape 2"/>
          <p:cNvSpPr txBox="1"/>
          <p:nvPr/>
        </p:nvSpPr>
        <p:spPr>
          <a:xfrm>
            <a:off x="504000" y="1769040"/>
            <a:ext cx="9071640" cy="4997520"/>
          </a:xfrm>
          <a:prstGeom prst="rect">
            <a:avLst/>
          </a:prstGeom>
        </p:spPr>
        <p:txBody>
          <a:bodyPr lIns="0" rIns="0" tIns="0" bIns="0"/>
          <a:p>
            <a:pPr>
              <a:buSzPct val="45000"/>
              <a:buFont typeface="StarSymbol"/>
              <a:buChar char=""/>
            </a:pPr>
            <a:r>
              <a:rPr lang="en-US" sz="3200">
                <a:latin typeface="Arial"/>
              </a:rPr>
              <a:t>Strom, Inc.:</a:t>
            </a:r>
            <a:endParaRPr/>
          </a:p>
          <a:p>
            <a:pPr lvl="1">
              <a:buSzPct val="75000"/>
              <a:buFont typeface="StarSymbol"/>
              <a:buChar char=""/>
            </a:pPr>
            <a:r>
              <a:rPr lang="en-US" sz="2800">
                <a:latin typeface="Arial"/>
              </a:rPr>
              <a:t>2014-03-27: FERC Docket CP14-121 for containerized LNG export from Starke, FL using Sabal Trail methane</a:t>
            </a:r>
            <a:endParaRPr/>
          </a:p>
          <a:p>
            <a:pPr lvl="1">
              <a:buSzPct val="75000"/>
              <a:buFont typeface="StarSymbol"/>
              <a:buChar char=""/>
            </a:pPr>
            <a:r>
              <a:rPr lang="en-US" sz="2800">
                <a:latin typeface="Arial"/>
              </a:rPr>
              <a:t>2014-08-22: FERC dismissed Strom application for lack of fee payment (more about FERC fees later)</a:t>
            </a:r>
            <a:endParaRPr/>
          </a:p>
          <a:p>
            <a:pPr lvl="1">
              <a:buSzPct val="75000"/>
              <a:buFont typeface="StarSymbol"/>
              <a:buChar char=""/>
            </a:pPr>
            <a:r>
              <a:rPr lang="en-US" sz="2800">
                <a:latin typeface="Arial"/>
              </a:rPr>
              <a:t>2014-09-25: Strom asked FE to move location to Crystal River, FL, to get methane from either FGT or Sabal Trail</a:t>
            </a:r>
            <a:endParaRPr/>
          </a:p>
          <a:p>
            <a:pPr lvl="1">
              <a:buSzPct val="75000"/>
              <a:buFont typeface="StarSymbol"/>
              <a:buChar char=""/>
            </a:pPr>
            <a:r>
              <a:rPr lang="en-US" sz="2800">
                <a:latin typeface="Arial"/>
              </a:rPr>
              <a:t>http://spectrabusters.org/lng-export/#Strom</a:t>
            </a:r>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504000" y="301320"/>
            <a:ext cx="9071640" cy="1262160"/>
          </a:xfrm>
          <a:prstGeom prst="rect">
            <a:avLst/>
          </a:prstGeom>
        </p:spPr>
        <p:txBody>
          <a:bodyPr lIns="0" rIns="0" tIns="0" bIns="0" anchor="ctr"/>
          <a:p>
            <a:pPr algn="ctr"/>
            <a:r>
              <a:rPr lang="en-US" sz="4400">
                <a:latin typeface="Arial"/>
              </a:rPr>
              <a:t>Strom same road</a:t>
            </a:r>
            <a:r>
              <a:rPr lang="en-US" sz="4400">
                <a:latin typeface="Arial"/>
              </a:rPr>
              <a:t>
</a:t>
            </a:r>
            <a:r>
              <a:rPr lang="en-US" sz="4400">
                <a:latin typeface="Arial"/>
              </a:rPr>
              <a:t> as Duke Crystal River plant</a:t>
            </a:r>
            <a:endParaRPr/>
          </a:p>
        </p:txBody>
      </p:sp>
      <p:pic>
        <p:nvPicPr>
          <p:cNvPr id="146" name="" descr=""/>
          <p:cNvPicPr/>
          <p:nvPr/>
        </p:nvPicPr>
        <p:blipFill>
          <a:blip r:embed="rId1"/>
          <a:stretch>
            <a:fillRect/>
          </a:stretch>
        </p:blipFill>
        <p:spPr>
          <a:xfrm>
            <a:off x="740880" y="1769040"/>
            <a:ext cx="8597520" cy="4384080"/>
          </a:xfrm>
          <a:prstGeom prst="rect">
            <a:avLst/>
          </a:prstGeom>
          <a:ln>
            <a:noFill/>
          </a:ln>
        </p:spPr>
      </p:pic>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504000" y="301320"/>
            <a:ext cx="9071640" cy="1262160"/>
          </a:xfrm>
          <a:prstGeom prst="rect">
            <a:avLst/>
          </a:prstGeom>
        </p:spPr>
        <p:txBody>
          <a:bodyPr lIns="0" rIns="0" tIns="0" bIns="0" anchor="ctr"/>
          <a:p>
            <a:pPr algn="ctr"/>
            <a:r>
              <a:rPr lang="en-US" sz="4400">
                <a:latin typeface="Arial"/>
              </a:rPr>
              <a:t>TECO pipeline to Jaxport?</a:t>
            </a:r>
            <a:endParaRPr/>
          </a:p>
        </p:txBody>
      </p:sp>
      <p:sp>
        <p:nvSpPr>
          <p:cNvPr id="148"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2014-03-10: Jacksonville Business Journal, </a:t>
            </a:r>
            <a:r>
              <a:rPr lang="en-US" sz="3200">
                <a:latin typeface="Arial"/>
              </a:rPr>
              <a:t>TECO Peoples Gas looks to expand natural gas pipeline to Jacksonville</a:t>
            </a:r>
            <a:endParaRPr/>
          </a:p>
          <a:p>
            <a:pPr lvl="1">
              <a:buSzPct val="75000"/>
              <a:buFont typeface="StarSymbol"/>
              <a:buChar char=""/>
            </a:pPr>
            <a:r>
              <a:rPr i="1" lang="en-US" sz="2800">
                <a:latin typeface="Arial"/>
              </a:rPr>
              <a:t>“</a:t>
            </a:r>
            <a:r>
              <a:rPr i="1" lang="en-US" sz="2800">
                <a:latin typeface="Arial"/>
              </a:rPr>
              <a:t>The company see the need to provide more gas supplies to Northeast Florida, with increased use of natural gas to generate electricity and use of liquified natural gas at the port. The Jacksonville Electric Authority and one cargo shipper wants to build liquified natural gas plants near the port.”</a:t>
            </a:r>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 name="TextShape 1"/>
          <p:cNvSpPr txBox="1"/>
          <p:nvPr/>
        </p:nvSpPr>
        <p:spPr>
          <a:xfrm>
            <a:off x="504000" y="301320"/>
            <a:ext cx="9071640" cy="1262160"/>
          </a:xfrm>
          <a:prstGeom prst="rect">
            <a:avLst/>
          </a:prstGeom>
        </p:spPr>
        <p:txBody>
          <a:bodyPr lIns="0" rIns="0" tIns="0" bIns="0" anchor="ctr"/>
          <a:p>
            <a:pPr algn="ctr"/>
            <a:r>
              <a:rPr lang="en-US" sz="4400">
                <a:latin typeface="Arial"/>
              </a:rPr>
              <a:t>Author affiliations</a:t>
            </a:r>
            <a:endParaRPr/>
          </a:p>
        </p:txBody>
      </p:sp>
      <p:sp>
        <p:nvSpPr>
          <p:cNvPr id="49" name="TextShape 2"/>
          <p:cNvSpPr txBox="1"/>
          <p:nvPr/>
        </p:nvSpPr>
        <p:spPr>
          <a:xfrm>
            <a:off x="504000" y="1769040"/>
            <a:ext cx="9071640" cy="4906080"/>
          </a:xfrm>
          <a:prstGeom prst="rect">
            <a:avLst/>
          </a:prstGeom>
        </p:spPr>
        <p:txBody>
          <a:bodyPr lIns="0" rIns="0" tIns="0" bIns="0"/>
          <a:p>
            <a:pPr>
              <a:buSzPct val="45000"/>
              <a:buFont typeface="StarSymbol"/>
              <a:buChar char=""/>
            </a:pPr>
            <a:r>
              <a:rPr lang="en-US" sz="3200">
                <a:latin typeface="Arial"/>
              </a:rPr>
              <a:t>John S. Quarterman</a:t>
            </a:r>
            <a:endParaRPr/>
          </a:p>
          <a:p>
            <a:pPr lvl="1">
              <a:buSzPct val="75000"/>
              <a:buFont typeface="StarSymbol"/>
              <a:buChar char=""/>
            </a:pPr>
            <a:r>
              <a:rPr lang="en-US" sz="2800">
                <a:latin typeface="Arial"/>
              </a:rPr>
              <a:t>Member, Sierra Club, Georgia Chapter,</a:t>
            </a:r>
            <a:endParaRPr/>
          </a:p>
          <a:p>
            <a:pPr lvl="2">
              <a:buSzPct val="45000"/>
              <a:buFont typeface="StarSymbol"/>
              <a:buChar char=""/>
            </a:pPr>
            <a:r>
              <a:rPr lang="en-US" sz="2400">
                <a:latin typeface="Arial"/>
              </a:rPr>
              <a:t> </a:t>
            </a:r>
            <a:r>
              <a:rPr lang="en-US" sz="2400">
                <a:latin typeface="Arial"/>
              </a:rPr>
              <a:t>not speaking on behalf of Sierra Club</a:t>
            </a:r>
            <a:endParaRPr/>
          </a:p>
          <a:p>
            <a:pPr lvl="1">
              <a:buSzPct val="75000"/>
              <a:buFont typeface="StarSymbol"/>
              <a:buChar char=""/>
            </a:pPr>
            <a:r>
              <a:rPr lang="en-US" sz="2800">
                <a:latin typeface="Arial"/>
              </a:rPr>
              <a:t>President, WWALS Watershed Coalition, Inc.,</a:t>
            </a:r>
            <a:endParaRPr/>
          </a:p>
          <a:p>
            <a:pPr lvl="2">
              <a:buSzPct val="45000"/>
              <a:buFont typeface="StarSymbol"/>
              <a:buChar char=""/>
            </a:pPr>
            <a:r>
              <a:rPr lang="en-US" sz="2400">
                <a:latin typeface="Arial"/>
              </a:rPr>
              <a:t>Conserving the Withlacoochee, Willacoochee, Alapaha, and Little River systems in south Georgia and north Florida</a:t>
            </a:r>
            <a:endParaRPr/>
          </a:p>
          <a:p>
            <a:pPr lvl="2">
              <a:buSzPct val="45000"/>
              <a:buFont typeface="StarSymbol"/>
              <a:buChar char=""/>
            </a:pPr>
            <a:r>
              <a:rPr lang="en-US" sz="2400">
                <a:latin typeface="Arial"/>
              </a:rPr>
              <a:t>Www.wwals.net</a:t>
            </a:r>
            <a:r>
              <a:rPr lang="en-US" sz="2400">
                <a:latin typeface="Arial"/>
              </a:rPr>
              <a:t>, wwalswatershed@gmail.com</a:t>
            </a:r>
            <a:endParaRPr/>
          </a:p>
          <a:p>
            <a:pPr lvl="1">
              <a:buSzPct val="75000"/>
              <a:buFont typeface="StarSymbol"/>
              <a:buChar char=""/>
            </a:pPr>
            <a:r>
              <a:rPr lang="en-US" sz="2800">
                <a:latin typeface="Arial"/>
              </a:rPr>
              <a:t>Board member, SpectraBusters, Inc., a Georgia nonprofit, landowners and others, with board members from AL,GA,FL:</a:t>
            </a:r>
            <a:endParaRPr/>
          </a:p>
          <a:p>
            <a:pPr lvl="2">
              <a:buSzPct val="45000"/>
              <a:buFont typeface="StarSymbol"/>
              <a:buChar char=""/>
            </a:pPr>
            <a:r>
              <a:rPr lang="en-US" sz="2400">
                <a:latin typeface="Arial"/>
              </a:rPr>
              <a:t>“</a:t>
            </a:r>
            <a:r>
              <a:rPr lang="en-US" sz="2400">
                <a:latin typeface="Arial"/>
              </a:rPr>
              <a:t>We ain't afraid a no pipeline”</a:t>
            </a:r>
            <a:endParaRPr/>
          </a:p>
          <a:p>
            <a:pPr lvl="2">
              <a:buSzPct val="45000"/>
              <a:buFont typeface="StarSymbol"/>
              <a:buChar char=""/>
            </a:pPr>
            <a:r>
              <a:rPr lang="en-US" sz="2400">
                <a:latin typeface="Arial"/>
              </a:rPr>
              <a:t>SpectraBusters.org</a:t>
            </a:r>
            <a:r>
              <a:rPr lang="en-US" sz="2400">
                <a:latin typeface="Arial"/>
              </a:rPr>
              <a:t>, spectrabusters@gmail.com</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504000" y="301320"/>
            <a:ext cx="9071640" cy="1262160"/>
          </a:xfrm>
          <a:prstGeom prst="rect">
            <a:avLst/>
          </a:prstGeom>
        </p:spPr>
        <p:txBody>
          <a:bodyPr lIns="0" rIns="0" tIns="0" bIns="0" anchor="ctr"/>
          <a:p>
            <a:pPr algn="ctr"/>
            <a:r>
              <a:rPr lang="en-US" sz="4400">
                <a:latin typeface="Arial"/>
              </a:rPr>
              <a:t>LNG export from Florida</a:t>
            </a:r>
            <a:endParaRPr/>
          </a:p>
        </p:txBody>
      </p:sp>
      <p:sp>
        <p:nvSpPr>
          <p:cNvPr id="150"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There's more, including</a:t>
            </a:r>
            <a:endParaRPr/>
          </a:p>
          <a:p>
            <a:pPr lvl="1">
              <a:buSzPct val="75000"/>
              <a:buFont typeface="StarSymbol"/>
              <a:buChar char=""/>
            </a:pPr>
            <a:r>
              <a:rPr lang="en-US" sz="2800">
                <a:latin typeface="Arial"/>
              </a:rPr>
              <a:t>Dolphin LNG import proposal could refile for export</a:t>
            </a:r>
            <a:endParaRPr/>
          </a:p>
          <a:p>
            <a:pPr lvl="1">
              <a:buSzPct val="75000"/>
              <a:buFont typeface="StarSymbol"/>
              <a:buChar char=""/>
            </a:pPr>
            <a:r>
              <a:rPr lang="en-US" sz="2800">
                <a:latin typeface="Arial"/>
              </a:rPr>
              <a:t>An undersea pipeline proposal to the Bahamas could refile for export</a:t>
            </a:r>
            <a:endParaRPr/>
          </a:p>
          <a:p>
            <a:pPr>
              <a:buSzPct val="45000"/>
              <a:buFont typeface="StarSymbol"/>
              <a:buChar char=""/>
            </a:pPr>
            <a:r>
              <a:rPr lang="en-US" sz="3200">
                <a:latin typeface="Arial"/>
              </a:rPr>
              <a:t>But the basics are three already-authorized by FE LNG export operations in Florida</a:t>
            </a:r>
            <a:endParaRPr/>
          </a:p>
        </p:txBody>
      </p:sp>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TextShape 1"/>
          <p:cNvSpPr txBox="1"/>
          <p:nvPr/>
        </p:nvSpPr>
        <p:spPr>
          <a:xfrm>
            <a:off x="504000" y="301320"/>
            <a:ext cx="9071640" cy="1262160"/>
          </a:xfrm>
          <a:prstGeom prst="rect">
            <a:avLst/>
          </a:prstGeom>
        </p:spPr>
        <p:txBody>
          <a:bodyPr lIns="0" rIns="0" tIns="0" bIns="0" anchor="ctr"/>
          <a:p>
            <a:pPr algn="ctr"/>
            <a:r>
              <a:rPr lang="en-US" sz="4400">
                <a:latin typeface="Arial"/>
              </a:rPr>
              <a:t>Why LNG export?</a:t>
            </a:r>
            <a:endParaRPr/>
          </a:p>
        </p:txBody>
      </p:sp>
      <p:sp>
        <p:nvSpPr>
          <p:cNvPr id="152" name="TextShape 2"/>
          <p:cNvSpPr txBox="1"/>
          <p:nvPr/>
        </p:nvSpPr>
        <p:spPr>
          <a:xfrm>
            <a:off x="504000" y="1769040"/>
            <a:ext cx="9071640" cy="5088960"/>
          </a:xfrm>
          <a:prstGeom prst="rect">
            <a:avLst/>
          </a:prstGeom>
        </p:spPr>
        <p:txBody>
          <a:bodyPr lIns="0" rIns="0" tIns="0" bIns="0"/>
          <a:p>
            <a:pPr>
              <a:buSzPct val="45000"/>
              <a:buFont typeface="StarSymbol"/>
              <a:buChar char=""/>
            </a:pPr>
            <a:r>
              <a:rPr lang="en-US" sz="3200">
                <a:latin typeface="Arial"/>
              </a:rPr>
              <a:t>2013-05-15: T. Boone Pickens,</a:t>
            </a:r>
            <a:endParaRPr/>
          </a:p>
          <a:p>
            <a:pPr lvl="1">
              <a:buSzPct val="75000"/>
              <a:buFont typeface="StarSymbol"/>
              <a:buChar char=""/>
            </a:pPr>
            <a:r>
              <a:rPr i="1" lang="en-US" sz="2800">
                <a:latin typeface="Arial"/>
              </a:rPr>
              <a:t>“</a:t>
            </a:r>
            <a:r>
              <a:rPr i="1" lang="en-US" sz="2800">
                <a:latin typeface="Arial"/>
              </a:rPr>
              <a:t>The producers have gone out and drilled for the natural gas. They should be entitled to get the best markets in the world, so let them have it.”</a:t>
            </a:r>
            <a:endParaRPr/>
          </a:p>
          <a:p>
            <a:pPr>
              <a:buSzPct val="45000"/>
              <a:buFont typeface="StarSymbol"/>
              <a:buChar char=""/>
            </a:pPr>
            <a:r>
              <a:rPr lang="en-US" sz="3200">
                <a:latin typeface="Arial"/>
              </a:rPr>
              <a:t>2013-12-05: Tony Clark, FERC Commisioner, testimony to Congress,</a:t>
            </a:r>
            <a:endParaRPr/>
          </a:p>
          <a:p>
            <a:pPr lvl="1">
              <a:buSzPct val="75000"/>
              <a:buFont typeface="StarSymbol"/>
              <a:buChar char=""/>
            </a:pPr>
            <a:r>
              <a:rPr lang="en-US" sz="2800">
                <a:latin typeface="Arial"/>
              </a:rPr>
              <a:t>“</a:t>
            </a:r>
            <a:r>
              <a:rPr i="1" lang="en-US" sz="2800">
                <a:latin typeface="Arial"/>
              </a:rPr>
              <a:t>The large amount of natural gas in the U.S. is also creating an impetus for something that was nearly unimaginable ten or fifteen year ago, LNG export”</a:t>
            </a:r>
            <a:endParaRPr/>
          </a:p>
          <a:p>
            <a:pPr>
              <a:buSzPct val="45000"/>
              <a:buFont typeface="StarSymbol"/>
              <a:buChar char=""/>
            </a:pPr>
            <a:r>
              <a:rPr lang="en-US" sz="3200">
                <a:latin typeface="Arial"/>
              </a:rPr>
              <a:t>2014-03-25: Paula Gant, head, Office of Fossil Energy, testimony to Congress,</a:t>
            </a:r>
            <a:endParaRPr/>
          </a:p>
          <a:p>
            <a:pPr lvl="1">
              <a:buSzPct val="75000"/>
              <a:buFont typeface="StarSymbol"/>
              <a:buChar char=""/>
            </a:pPr>
            <a:r>
              <a:rPr i="1" lang="en-US" sz="2800">
                <a:latin typeface="Arial"/>
              </a:rPr>
              <a:t>“</a:t>
            </a:r>
            <a:r>
              <a:rPr i="1" lang="en-US" sz="2800">
                <a:latin typeface="Arial"/>
              </a:rPr>
              <a:t>Today, domestic natural gas prices are lower than international prices of delivered LNG to overseas markets. ...demand for natural gas is growing rapidly in foreign markets. Due primarily to these developments, DOE has received a growing number of applications to export domestically produced natural gas to overseas markets in the form of LNG.”</a:t>
            </a:r>
            <a:endParaRPr/>
          </a:p>
          <a:p>
            <a:pPr>
              <a:buSzPct val="45000"/>
              <a:buFont typeface="StarSymbol"/>
              <a:buChar char=""/>
            </a:pPr>
            <a:r>
              <a:rPr lang="en-US" sz="3200">
                <a:latin typeface="Arial"/>
              </a:rPr>
              <a:t>http://spectrabusters.org/lng-export/</a:t>
            </a:r>
            <a:endParaRPr/>
          </a:p>
        </p:txBody>
      </p:sp>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TextShape 1"/>
          <p:cNvSpPr txBox="1"/>
          <p:nvPr/>
        </p:nvSpPr>
        <p:spPr>
          <a:xfrm>
            <a:off x="504000" y="301320"/>
            <a:ext cx="9071640" cy="1262160"/>
          </a:xfrm>
          <a:prstGeom prst="rect">
            <a:avLst/>
          </a:prstGeom>
        </p:spPr>
        <p:txBody>
          <a:bodyPr lIns="0" rIns="0" tIns="0" bIns="0" anchor="ctr"/>
          <a:p>
            <a:pPr algn="ctr"/>
            <a:r>
              <a:rPr lang="en-US" sz="4400">
                <a:latin typeface="Arial"/>
              </a:rPr>
              <a:t>Trans-Pacific Partnership (TPP)</a:t>
            </a:r>
            <a:endParaRPr/>
          </a:p>
        </p:txBody>
      </p:sp>
      <p:sp>
        <p:nvSpPr>
          <p:cNvPr id="154"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2013-08-01: Ted Poe, Chair, </a:t>
            </a:r>
            <a:r>
              <a:rPr lang="en-US" sz="2000">
                <a:latin typeface="Arial"/>
              </a:rPr>
              <a:t>SUBCOMMITTEE ON TERRORISM, NONPROLIFERATION, AND TRADE of the COMMITTEE ON FOREIGN AFFAIRS, HOUSE OF REPRESENTATIVES,</a:t>
            </a:r>
            <a:endParaRPr/>
          </a:p>
          <a:p>
            <a:pPr lvl="1">
              <a:buSzPct val="75000"/>
              <a:buFont typeface="StarSymbol"/>
              <a:buChar char=""/>
            </a:pPr>
            <a:r>
              <a:rPr i="1" lang="en-US" sz="2800">
                <a:latin typeface="Arial"/>
              </a:rPr>
              <a:t>“</a:t>
            </a:r>
            <a:r>
              <a:rPr i="1" lang="en-US" sz="2800">
                <a:latin typeface="Arial"/>
              </a:rPr>
              <a:t>Hopefully, we will change that and become an exporter, especially of natural gas.”</a:t>
            </a:r>
            <a:endParaRPr/>
          </a:p>
          <a:p>
            <a:pPr lvl="1">
              <a:buSzPct val="75000"/>
              <a:buFont typeface="StarSymbol"/>
              <a:buChar char=""/>
            </a:pPr>
            <a:r>
              <a:rPr i="1" lang="en-US" sz="2800">
                <a:latin typeface="Arial"/>
              </a:rPr>
              <a:t>“</a:t>
            </a:r>
            <a:r>
              <a:rPr i="1" lang="en-US" sz="2800">
                <a:latin typeface="Arial"/>
              </a:rPr>
              <a:t>Right now, we are in the middle of negotiating a new agreement, the Trans-Pacific Partnership or the TPP, as an opportunity for the United States to expand its trade network in the Asia-Pacific region and beyond. TPP will open trade between the United States and 11 other countries. This would make it America’s largest free trade agreement.”  </a:t>
            </a:r>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504000" y="301320"/>
            <a:ext cx="9071640" cy="1262160"/>
          </a:xfrm>
          <a:prstGeom prst="rect">
            <a:avLst/>
          </a:prstGeom>
        </p:spPr>
        <p:txBody>
          <a:bodyPr lIns="0" rIns="0" tIns="0" bIns="0" anchor="ctr"/>
          <a:p>
            <a:pPr algn="ctr"/>
            <a:r>
              <a:rPr lang="en-US" sz="4400">
                <a:latin typeface="Arial"/>
              </a:rPr>
              <a:t>Trans-Pacific Partnership (TPP)</a:t>
            </a:r>
            <a:endParaRPr/>
          </a:p>
        </p:txBody>
      </p:sp>
      <p:pic>
        <p:nvPicPr>
          <p:cNvPr id="156" name="" descr=""/>
          <p:cNvPicPr/>
          <p:nvPr/>
        </p:nvPicPr>
        <p:blipFill>
          <a:blip r:embed="rId1"/>
          <a:stretch>
            <a:fillRect/>
          </a:stretch>
        </p:blipFill>
        <p:spPr>
          <a:xfrm>
            <a:off x="1558800" y="1769040"/>
            <a:ext cx="6961320" cy="4384080"/>
          </a:xfrm>
          <a:prstGeom prst="rect">
            <a:avLst/>
          </a:prstGeom>
          <a:ln>
            <a:noFill/>
          </a:ln>
        </p:spPr>
      </p:pic>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504000" y="-7200"/>
            <a:ext cx="9071640" cy="2476080"/>
          </a:xfrm>
          <a:prstGeom prst="rect">
            <a:avLst/>
          </a:prstGeom>
        </p:spPr>
        <p:txBody>
          <a:bodyPr lIns="0" rIns="0" tIns="0" bIns="0" anchor="ctr"/>
          <a:p>
            <a:pPr algn="ctr"/>
            <a:r>
              <a:rPr lang="en-US" sz="4400">
                <a:latin typeface="Arial"/>
              </a:rPr>
              <a:t>Transatlantic Trade and Investment Partnership (TTIP) aka Transatlantic Free Trade Area (TAFTA)</a:t>
            </a:r>
            <a:endParaRPr/>
          </a:p>
        </p:txBody>
      </p:sp>
      <p:pic>
        <p:nvPicPr>
          <p:cNvPr id="158" name="" descr=""/>
          <p:cNvPicPr/>
          <p:nvPr/>
        </p:nvPicPr>
        <p:blipFill>
          <a:blip r:embed="rId1"/>
          <a:stretch>
            <a:fillRect/>
          </a:stretch>
        </p:blipFill>
        <p:spPr>
          <a:xfrm>
            <a:off x="2008080" y="2359080"/>
            <a:ext cx="6078960" cy="4384080"/>
          </a:xfrm>
          <a:prstGeom prst="rect">
            <a:avLst/>
          </a:prstGeom>
          <a:ln>
            <a:noFill/>
          </a:ln>
        </p:spPr>
      </p:pic>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TextShape 1"/>
          <p:cNvSpPr txBox="1"/>
          <p:nvPr/>
        </p:nvSpPr>
        <p:spPr>
          <a:xfrm>
            <a:off x="504000" y="301320"/>
            <a:ext cx="9071640" cy="1262160"/>
          </a:xfrm>
          <a:prstGeom prst="rect">
            <a:avLst/>
          </a:prstGeom>
        </p:spPr>
        <p:txBody>
          <a:bodyPr lIns="0" rIns="0" tIns="0" bIns="0" anchor="ctr"/>
          <a:p>
            <a:pPr algn="ctr"/>
            <a:r>
              <a:rPr lang="en-US" sz="4400">
                <a:latin typeface="Arial"/>
              </a:rPr>
              <a:t>H.R. 6, passed by U.S. House</a:t>
            </a:r>
            <a:endParaRPr/>
          </a:p>
        </p:txBody>
      </p:sp>
      <p:sp>
        <p:nvSpPr>
          <p:cNvPr id="160"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Would legalize LNG exports to all 159 WTO member countries, including China and Ukraine</a:t>
            </a:r>
            <a:endParaRPr/>
          </a:p>
        </p:txBody>
      </p:sp>
      <p:pic>
        <p:nvPicPr>
          <p:cNvPr id="161" name="" descr=""/>
          <p:cNvPicPr/>
          <p:nvPr/>
        </p:nvPicPr>
        <p:blipFill>
          <a:blip r:embed="rId1"/>
          <a:stretch>
            <a:fillRect/>
          </a:stretch>
        </p:blipFill>
        <p:spPr>
          <a:xfrm>
            <a:off x="1081800" y="2926080"/>
            <a:ext cx="7955280" cy="3675960"/>
          </a:xfrm>
          <a:prstGeom prst="rect">
            <a:avLst/>
          </a:prstGeom>
          <a:ln>
            <a:noFill/>
          </a:ln>
        </p:spPr>
      </p:pic>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TextShape 1"/>
          <p:cNvSpPr txBox="1"/>
          <p:nvPr/>
        </p:nvSpPr>
        <p:spPr>
          <a:xfrm>
            <a:off x="504000" y="301320"/>
            <a:ext cx="9071640" cy="1262160"/>
          </a:xfrm>
          <a:prstGeom prst="rect">
            <a:avLst/>
          </a:prstGeom>
        </p:spPr>
        <p:txBody>
          <a:bodyPr lIns="0" rIns="0" tIns="0" bIns="0" anchor="ctr"/>
          <a:p>
            <a:pPr algn="ctr"/>
            <a:r>
              <a:rPr lang="en-US" sz="4400">
                <a:latin typeface="Arial"/>
              </a:rPr>
              <a:t>Spectra BC export pipeline</a:t>
            </a:r>
            <a:r>
              <a:rPr lang="en-US" sz="4400">
                <a:latin typeface="Arial"/>
              </a:rPr>
              <a:t>
</a:t>
            </a:r>
            <a:r>
              <a:rPr lang="en-US" sz="4400">
                <a:latin typeface="Arial"/>
              </a:rPr>
              <a:t>and Maritimes connection</a:t>
            </a:r>
            <a:endParaRPr/>
          </a:p>
        </p:txBody>
      </p:sp>
      <p:pic>
        <p:nvPicPr>
          <p:cNvPr id="163" name="" descr=""/>
          <p:cNvPicPr/>
          <p:nvPr/>
        </p:nvPicPr>
        <p:blipFill>
          <a:blip r:embed="rId1"/>
          <a:stretch>
            <a:fillRect/>
          </a:stretch>
        </p:blipFill>
        <p:spPr>
          <a:xfrm>
            <a:off x="731520" y="1737360"/>
            <a:ext cx="3452040" cy="4384080"/>
          </a:xfrm>
          <a:prstGeom prst="rect">
            <a:avLst/>
          </a:prstGeom>
          <a:ln>
            <a:noFill/>
          </a:ln>
        </p:spPr>
      </p:pic>
      <p:pic>
        <p:nvPicPr>
          <p:cNvPr id="164" name="" descr=""/>
          <p:cNvPicPr/>
          <p:nvPr/>
        </p:nvPicPr>
        <p:blipFill>
          <a:blip r:embed="rId2"/>
          <a:stretch>
            <a:fillRect/>
          </a:stretch>
        </p:blipFill>
        <p:spPr>
          <a:xfrm>
            <a:off x="4511520" y="1737360"/>
            <a:ext cx="4581000" cy="4389120"/>
          </a:xfrm>
          <a:prstGeom prst="rect">
            <a:avLst/>
          </a:prstGeom>
          <a:ln>
            <a:noFill/>
          </a:ln>
        </p:spPr>
      </p:pic>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504000" y="301320"/>
            <a:ext cx="9071640" cy="1262160"/>
          </a:xfrm>
          <a:prstGeom prst="rect">
            <a:avLst/>
          </a:prstGeom>
        </p:spPr>
        <p:txBody>
          <a:bodyPr lIns="0" rIns="0" tIns="0" bIns="0" anchor="ctr"/>
          <a:p>
            <a:pPr algn="ctr"/>
            <a:r>
              <a:rPr lang="en-US" sz="4400">
                <a:latin typeface="Arial"/>
              </a:rPr>
              <a:t>LNG export summary</a:t>
            </a:r>
            <a:endParaRPr/>
          </a:p>
        </p:txBody>
      </p:sp>
      <p:sp>
        <p:nvSpPr>
          <p:cNvPr id="166"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There's more (Oregon, Louisiana, Cove Point, Maryland, Elba Island, Georgia, etc.)</a:t>
            </a:r>
            <a:endParaRPr/>
          </a:p>
          <a:p>
            <a:pPr>
              <a:buSzPct val="45000"/>
              <a:buFont typeface="StarSymbol"/>
              <a:buChar char=""/>
            </a:pPr>
            <a:r>
              <a:rPr lang="en-US" sz="3200">
                <a:latin typeface="Arial"/>
              </a:rPr>
              <a:t>But probably you can see the fossil fuel industry has fracked a glut of gas and feels “entitled” to build pipelines to export it to get five times the price overseas</a:t>
            </a:r>
            <a:endParaRPr/>
          </a:p>
          <a:p>
            <a:pPr>
              <a:buSzPct val="45000"/>
              <a:buFont typeface="StarSymbol"/>
              <a:buChar char=""/>
            </a:pPr>
            <a:r>
              <a:rPr lang="en-US" sz="3200">
                <a:latin typeface="Arial"/>
              </a:rPr>
              <a:t>Pretty much everywhere overseas if TPP and TAFTA or just H.R. 6 passes</a:t>
            </a:r>
            <a:endParaRPr/>
          </a:p>
          <a:p>
            <a:pPr>
              <a:buSzPct val="45000"/>
              <a:buFont typeface="StarSymbol"/>
              <a:buChar char=""/>
            </a:pPr>
            <a:r>
              <a:rPr lang="en-US" sz="3200">
                <a:latin typeface="Arial"/>
              </a:rPr>
              <a:t>And with 3 already-authorized LNG export operations where Transco → Sabal Trail → FSC goes....</a:t>
            </a:r>
            <a:endParaRPr/>
          </a:p>
        </p:txBody>
      </p:sp>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TextShape 1"/>
          <p:cNvSpPr txBox="1"/>
          <p:nvPr/>
        </p:nvSpPr>
        <p:spPr>
          <a:xfrm>
            <a:off x="504000" y="301320"/>
            <a:ext cx="9071640" cy="1262160"/>
          </a:xfrm>
          <a:prstGeom prst="rect">
            <a:avLst/>
          </a:prstGeom>
        </p:spPr>
        <p:txBody>
          <a:bodyPr lIns="0" rIns="0" tIns="0" bIns="0" anchor="ctr"/>
          <a:p>
            <a:pPr algn="ctr"/>
            <a:r>
              <a:rPr lang="en-US" sz="4400">
                <a:latin typeface="Arial"/>
              </a:rPr>
              <a:t>What can be Done</a:t>
            </a:r>
            <a:endParaRPr/>
          </a:p>
        </p:txBody>
      </p:sp>
      <p:sp>
        <p:nvSpPr>
          <p:cNvPr id="168" name="TextShape 2"/>
          <p:cNvSpPr txBox="1"/>
          <p:nvPr/>
        </p:nvSpPr>
        <p:spPr>
          <a:xfrm>
            <a:off x="504000" y="1769040"/>
            <a:ext cx="9071640" cy="4906080"/>
          </a:xfrm>
          <a:prstGeom prst="rect">
            <a:avLst/>
          </a:prstGeom>
        </p:spPr>
        <p:txBody>
          <a:bodyPr lIns="0" rIns="0" tIns="0" bIns="0"/>
          <a:p>
            <a:pPr>
              <a:buSzPct val="45000"/>
              <a:buFont typeface="StarSymbol"/>
              <a:buChar char=""/>
            </a:pPr>
            <a:r>
              <a:rPr lang="en-US" sz="3200">
                <a:latin typeface="Arial"/>
              </a:rPr>
              <a:t>Ecomment to FERC and file as intervenor: </a:t>
            </a:r>
            <a:r>
              <a:rPr lang="en-US" sz="3200">
                <a:latin typeface="Arial"/>
              </a:rPr>
              <a:t>Www.ferc.gov</a:t>
            </a:r>
            <a:endParaRPr/>
          </a:p>
          <a:p>
            <a:pPr>
              <a:buSzPct val="45000"/>
              <a:buFont typeface="StarSymbol"/>
              <a:buChar char=""/>
            </a:pPr>
            <a:r>
              <a:rPr lang="en-US" sz="3200">
                <a:latin typeface="Arial"/>
              </a:rPr>
              <a:t>Contact local, state, and national elected and appointed officials: lots of non-FERC permits</a:t>
            </a:r>
            <a:endParaRPr/>
          </a:p>
          <a:p>
            <a:pPr>
              <a:buSzPct val="45000"/>
              <a:buFont typeface="StarSymbol"/>
              <a:buChar char=""/>
            </a:pPr>
            <a:r>
              <a:rPr lang="en-US" sz="3200">
                <a:latin typeface="Arial"/>
              </a:rPr>
              <a:t>Sue and other legal action; call sheriff on trespassers</a:t>
            </a:r>
            <a:endParaRPr/>
          </a:p>
          <a:p>
            <a:pPr>
              <a:buSzPct val="45000"/>
              <a:buFont typeface="StarSymbol"/>
              <a:buChar char=""/>
            </a:pPr>
            <a:r>
              <a:rPr lang="en-US" sz="3200">
                <a:latin typeface="Arial"/>
              </a:rPr>
              <a:t>Pass resolutions and ordinances: even FERC says they pay attention to those, and evidence says they do</a:t>
            </a:r>
            <a:endParaRPr/>
          </a:p>
          <a:p>
            <a:pPr>
              <a:buSzPct val="45000"/>
              <a:buFont typeface="StarSymbol"/>
              <a:buChar char=""/>
            </a:pPr>
            <a:r>
              <a:rPr lang="en-US" sz="3200">
                <a:latin typeface="Arial"/>
              </a:rPr>
              <a:t>Protest with signs</a:t>
            </a:r>
            <a:endParaRPr/>
          </a:p>
          <a:p>
            <a:pPr>
              <a:buSzPct val="45000"/>
              <a:buFont typeface="StarSymbol"/>
              <a:buChar char=""/>
            </a:pPr>
            <a:r>
              <a:rPr lang="en-US" sz="3200">
                <a:latin typeface="Arial"/>
              </a:rPr>
              <a:t>Write letters to the editor and op-eds</a:t>
            </a:r>
            <a:endParaRPr/>
          </a:p>
          <a:p>
            <a:pPr>
              <a:buSzPct val="45000"/>
              <a:buFont typeface="StarSymbol"/>
              <a:buChar char=""/>
            </a:pPr>
            <a:r>
              <a:rPr lang="en-US" sz="3200">
                <a:latin typeface="Arial"/>
              </a:rPr>
              <a:t>Call talk radio and get on as a guest</a:t>
            </a:r>
            <a:endParaRPr/>
          </a:p>
          <a:p>
            <a:pPr>
              <a:buSzPct val="45000"/>
              <a:buFont typeface="StarSymbol"/>
              <a:buChar char=""/>
            </a:pPr>
            <a:r>
              <a:rPr lang="en-US" sz="3200">
                <a:latin typeface="Arial"/>
              </a:rPr>
              <a:t>Get interviewed by radio, TV, newspapers</a:t>
            </a:r>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504000" y="301320"/>
            <a:ext cx="9071640" cy="1262160"/>
          </a:xfrm>
          <a:prstGeom prst="rect">
            <a:avLst/>
          </a:prstGeom>
        </p:spPr>
        <p:txBody>
          <a:bodyPr lIns="0" rIns="0" tIns="0" bIns="0" anchor="ctr"/>
          <a:p>
            <a:pPr algn="ctr"/>
            <a:r>
              <a:rPr lang="en-US" sz="4400">
                <a:latin typeface="Arial"/>
              </a:rPr>
              <a:t>Ecomment to FERC</a:t>
            </a:r>
            <a:endParaRPr/>
          </a:p>
        </p:txBody>
      </p:sp>
      <p:sp>
        <p:nvSpPr>
          <p:cNvPr id="170" name="TextShape 2"/>
          <p:cNvSpPr txBox="1"/>
          <p:nvPr/>
        </p:nvSpPr>
        <p:spPr>
          <a:xfrm>
            <a:off x="504000" y="1769040"/>
            <a:ext cx="9071640" cy="4997520"/>
          </a:xfrm>
          <a:prstGeom prst="rect">
            <a:avLst/>
          </a:prstGeom>
        </p:spPr>
        <p:txBody>
          <a:bodyPr lIns="0" rIns="0" tIns="0" bIns="0"/>
          <a:p>
            <a:pPr>
              <a:buSzPct val="45000"/>
              <a:buFont typeface="StarSymbol"/>
              <a:buChar char=""/>
            </a:pPr>
            <a:r>
              <a:rPr lang="en-US" sz="3200">
                <a:latin typeface="Arial"/>
              </a:rPr>
              <a:t>2014-04-07: </a:t>
            </a:r>
            <a:r>
              <a:rPr lang="en-US" sz="3200">
                <a:latin typeface="Arial"/>
              </a:rPr>
              <a:t>Greenlaw objected to FERC</a:t>
            </a:r>
            <a:r>
              <a:rPr lang="en-US" sz="3200">
                <a:latin typeface="Arial"/>
              </a:rPr>
              <a:t> on behalf of Chattahoochee Riverkeeper, Flint Riverkeeper, and landowners in Dougherty County, GA</a:t>
            </a:r>
            <a:endParaRPr/>
          </a:p>
          <a:p>
            <a:pPr>
              <a:buSzPct val="45000"/>
              <a:buFont typeface="StarSymbol"/>
              <a:buChar char=""/>
            </a:pPr>
            <a:r>
              <a:rPr lang="en-US" sz="3200">
                <a:latin typeface="Arial"/>
              </a:rPr>
              <a:t>Many individuals and groups have done so</a:t>
            </a:r>
            <a:endParaRPr/>
          </a:p>
          <a:p>
            <a:pPr>
              <a:buSzPct val="45000"/>
              <a:buFont typeface="StarSymbol"/>
              <a:buChar char=""/>
            </a:pPr>
            <a:r>
              <a:rPr lang="en-US" sz="3200">
                <a:latin typeface="Arial"/>
              </a:rPr>
              <a:t>FERC has told Sabal Trail to produce route alternatives and to study karst and other topics</a:t>
            </a:r>
            <a:endParaRPr/>
          </a:p>
          <a:p>
            <a:pPr>
              <a:buSzPct val="45000"/>
              <a:buFont typeface="StarSymbol"/>
              <a:buChar char=""/>
            </a:pPr>
            <a:r>
              <a:rPr lang="en-US" sz="3200">
                <a:latin typeface="Arial"/>
              </a:rPr>
              <a:t>Anybody signed up for the docket with FERC sees everybody else's ecomments</a:t>
            </a:r>
            <a:endParaRPr/>
          </a:p>
        </p:txBody>
      </p:sp>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 name="TextShape 1"/>
          <p:cNvSpPr txBox="1"/>
          <p:nvPr/>
        </p:nvSpPr>
        <p:spPr>
          <a:xfrm>
            <a:off x="504000" y="301320"/>
            <a:ext cx="9071640" cy="1262160"/>
          </a:xfrm>
          <a:prstGeom prst="rect">
            <a:avLst/>
          </a:prstGeom>
        </p:spPr>
        <p:txBody>
          <a:bodyPr lIns="0" rIns="0" tIns="0" bIns="0" anchor="ctr"/>
          <a:p>
            <a:pPr algn="ctr"/>
            <a:r>
              <a:rPr lang="en-US" sz="4400">
                <a:latin typeface="Arial"/>
              </a:rPr>
              <a:t>Southeast Market Pipeline Project</a:t>
            </a:r>
            <a:endParaRPr/>
          </a:p>
        </p:txBody>
      </p:sp>
      <p:sp>
        <p:nvSpPr>
          <p:cNvPr id="51" name="TextShape 2"/>
          <p:cNvSpPr txBox="1"/>
          <p:nvPr/>
        </p:nvSpPr>
        <p:spPr>
          <a:xfrm>
            <a:off x="504000" y="1769040"/>
            <a:ext cx="9071640" cy="4997520"/>
          </a:xfrm>
          <a:prstGeom prst="rect">
            <a:avLst/>
          </a:prstGeom>
        </p:spPr>
        <p:txBody>
          <a:bodyPr lIns="0" rIns="0" tIns="0" bIns="0"/>
          <a:p>
            <a:pPr>
              <a:buSzPct val="45000"/>
              <a:buFont typeface="StarSymbol"/>
              <a:buChar char=""/>
            </a:pPr>
            <a:r>
              <a:rPr lang="en-US" sz="3200">
                <a:latin typeface="Arial"/>
              </a:rPr>
              <a:t>AL: Hillabee Expansion Project of Transco by Williams Co.</a:t>
            </a:r>
            <a:endParaRPr/>
          </a:p>
          <a:p>
            <a:pPr>
              <a:buSzPct val="45000"/>
              <a:buFont typeface="StarSymbol"/>
              <a:buChar char=""/>
            </a:pPr>
            <a:r>
              <a:rPr lang="en-US" sz="3200">
                <a:latin typeface="Arial"/>
              </a:rPr>
              <a:t>AL-GA-FL: Sabal Trail Transmission joint venture by Spectra Energy of Houston, TX and NextEra Energy of Juno Beach, FL, parent of FPL</a:t>
            </a:r>
            <a:endParaRPr/>
          </a:p>
          <a:p>
            <a:pPr>
              <a:buSzPct val="45000"/>
              <a:buFont typeface="StarSymbol"/>
              <a:buChar char=""/>
            </a:pPr>
            <a:r>
              <a:rPr lang="en-US" sz="3200">
                <a:latin typeface="Arial"/>
              </a:rPr>
              <a:t>FL: Florida Southeast Connection (FSC) by FPL</a:t>
            </a:r>
            <a:endParaRPr/>
          </a:p>
          <a:p>
            <a:pPr>
              <a:buSzPct val="45000"/>
              <a:buFont typeface="StarSymbol"/>
              <a:buChar char=""/>
            </a:pPr>
            <a:r>
              <a:rPr lang="en-US" sz="3200">
                <a:latin typeface="Arial"/>
              </a:rPr>
              <a:t>Same Environmental Assessment for all 3</a:t>
            </a:r>
            <a:endParaRPr/>
          </a:p>
          <a:p>
            <a:pPr>
              <a:buSzPct val="45000"/>
              <a:buFont typeface="StarSymbol"/>
              <a:buChar char=""/>
            </a:pPr>
            <a:r>
              <a:rPr lang="en-US" sz="3200">
                <a:latin typeface="Arial"/>
              </a:rPr>
              <a:t>Same contractor for EA: FERC won't release RFP or proposals</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504000" y="301320"/>
            <a:ext cx="9071640" cy="1262160"/>
          </a:xfrm>
          <a:prstGeom prst="rect">
            <a:avLst/>
          </a:prstGeom>
        </p:spPr>
        <p:txBody>
          <a:bodyPr lIns="0" rIns="0" tIns="0" bIns="0" anchor="ctr"/>
          <a:p>
            <a:pPr algn="ctr"/>
            <a:r>
              <a:rPr lang="en-US" sz="4400">
                <a:latin typeface="Arial"/>
              </a:rPr>
              <a:t>Don't depend on FERC alone</a:t>
            </a:r>
            <a:endParaRPr/>
          </a:p>
        </p:txBody>
      </p:sp>
      <p:sp>
        <p:nvSpPr>
          <p:cNvPr id="172" name="TextShape 2"/>
          <p:cNvSpPr txBox="1"/>
          <p:nvPr/>
        </p:nvSpPr>
        <p:spPr>
          <a:xfrm>
            <a:off x="504000" y="1769040"/>
            <a:ext cx="9071640" cy="5088960"/>
          </a:xfrm>
          <a:prstGeom prst="rect">
            <a:avLst/>
          </a:prstGeom>
        </p:spPr>
        <p:txBody>
          <a:bodyPr lIns="0" rIns="0" tIns="0" bIns="0"/>
          <a:p>
            <a:pPr>
              <a:buSzPct val="45000"/>
              <a:buFont typeface="StarSymbol"/>
              <a:buChar char=""/>
            </a:pPr>
            <a:r>
              <a:rPr lang="en-US" sz="3200">
                <a:latin typeface="Arial"/>
              </a:rPr>
              <a:t>FERC has only denied 2 pipelines in recent decades, according to FERC</a:t>
            </a:r>
            <a:endParaRPr/>
          </a:p>
          <a:p>
            <a:pPr>
              <a:buSzPct val="45000"/>
              <a:buFont typeface="StarSymbol"/>
              <a:buChar char=""/>
            </a:pPr>
            <a:r>
              <a:rPr lang="en-US" sz="3200">
                <a:latin typeface="Arial"/>
              </a:rPr>
              <a:t>FERC is 100% funded by fees from the same industries it regulates, according to FERC</a:t>
            </a:r>
            <a:endParaRPr/>
          </a:p>
          <a:p>
            <a:pPr>
              <a:buSzPct val="45000"/>
              <a:buFont typeface="StarSymbol"/>
              <a:buChar char=""/>
            </a:pPr>
            <a:r>
              <a:rPr lang="en-US" sz="3200">
                <a:latin typeface="Arial"/>
              </a:rPr>
              <a:t>FERC permitted Cove Point LNG in Maryland the same day massive opposition attended a meeting in Albany, GA with FERC and Sabal Trail and FERC didn't say a word about it there.</a:t>
            </a:r>
            <a:endParaRPr/>
          </a:p>
        </p:txBody>
      </p:sp>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504000" y="301320"/>
            <a:ext cx="9071640" cy="1262160"/>
          </a:xfrm>
          <a:prstGeom prst="rect">
            <a:avLst/>
          </a:prstGeom>
        </p:spPr>
        <p:txBody>
          <a:bodyPr lIns="0" rIns="0" tIns="0" bIns="0" anchor="ctr"/>
          <a:p>
            <a:pPr algn="ctr"/>
            <a:r>
              <a:rPr lang="en-US" sz="4400">
                <a:latin typeface="Arial"/>
              </a:rPr>
              <a:t>Greenlaw and Ted Turner</a:t>
            </a:r>
            <a:r>
              <a:rPr lang="en-US" sz="4400">
                <a:latin typeface="Arial"/>
              </a:rPr>
              <a:t>
</a:t>
            </a:r>
            <a:r>
              <a:rPr lang="en-US" sz="4000">
                <a:latin typeface="Arial"/>
              </a:rPr>
              <a:t>object to Sabal Trail air permit request</a:t>
            </a:r>
            <a:endParaRPr/>
          </a:p>
        </p:txBody>
      </p:sp>
      <p:sp>
        <p:nvSpPr>
          <p:cNvPr id="174"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Sabal Trail applied to GA-EPD for air permit for Albany, GA compressor station</a:t>
            </a:r>
            <a:endParaRPr/>
          </a:p>
          <a:p>
            <a:pPr>
              <a:buSzPct val="45000"/>
              <a:buFont typeface="StarSymbol"/>
              <a:buChar char=""/>
            </a:pPr>
            <a:r>
              <a:rPr lang="en-US" sz="3200">
                <a:latin typeface="Arial"/>
              </a:rPr>
              <a:t>2014-07: </a:t>
            </a:r>
            <a:r>
              <a:rPr lang="en-US" sz="3200">
                <a:latin typeface="Arial"/>
              </a:rPr>
              <a:t>Greenlaw filed objections</a:t>
            </a:r>
            <a:endParaRPr/>
          </a:p>
          <a:p>
            <a:pPr>
              <a:buSzPct val="45000"/>
              <a:buFont typeface="StarSymbol"/>
              <a:buChar char=""/>
            </a:pPr>
            <a:r>
              <a:rPr lang="en-US" sz="3200">
                <a:latin typeface="Arial"/>
              </a:rPr>
              <a:t>2014-07-11: Ted Turner's Nonami Plantation is near the proposed pipeline route: </a:t>
            </a:r>
            <a:r>
              <a:rPr lang="en-US" sz="3200">
                <a:latin typeface="Arial"/>
              </a:rPr>
              <a:t>they filed objections</a:t>
            </a:r>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504000" y="301320"/>
            <a:ext cx="9188640" cy="1262160"/>
          </a:xfrm>
          <a:prstGeom prst="rect">
            <a:avLst/>
          </a:prstGeom>
        </p:spPr>
        <p:txBody>
          <a:bodyPr lIns="0" rIns="0" tIns="0" bIns="0" anchor="ctr"/>
          <a:p>
            <a:pPr algn="ctr"/>
            <a:r>
              <a:rPr lang="en-US" sz="4400">
                <a:latin typeface="Arial"/>
              </a:rPr>
              <a:t>Landowners countersued Sabal Trail</a:t>
            </a:r>
            <a:r>
              <a:rPr lang="en-US" sz="4400">
                <a:latin typeface="Arial"/>
              </a:rPr>
              <a:t>
</a:t>
            </a:r>
            <a:r>
              <a:rPr lang="en-US" sz="4400">
                <a:latin typeface="Arial"/>
              </a:rPr>
              <a:t>for trespass, in Leesburg, GA</a:t>
            </a:r>
            <a:endParaRPr/>
          </a:p>
        </p:txBody>
      </p:sp>
      <p:pic>
        <p:nvPicPr>
          <p:cNvPr id="176" name="" descr=""/>
          <p:cNvPicPr/>
          <p:nvPr/>
        </p:nvPicPr>
        <p:blipFill>
          <a:blip r:embed="rId1"/>
          <a:stretch>
            <a:fillRect/>
          </a:stretch>
        </p:blipFill>
        <p:spPr>
          <a:xfrm>
            <a:off x="1990080" y="1769040"/>
            <a:ext cx="6099120" cy="4572000"/>
          </a:xfrm>
          <a:prstGeom prst="rect">
            <a:avLst/>
          </a:prstGeom>
          <a:ln>
            <a:noFill/>
          </a:ln>
        </p:spPr>
      </p:pic>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504000" y="301320"/>
            <a:ext cx="9071640" cy="1262160"/>
          </a:xfrm>
          <a:prstGeom prst="rect">
            <a:avLst/>
          </a:prstGeom>
        </p:spPr>
        <p:txBody>
          <a:bodyPr lIns="0" rIns="0" tIns="0" bIns="0" anchor="ctr"/>
          <a:p>
            <a:pPr algn="ctr"/>
            <a:r>
              <a:rPr lang="en-US" sz="4400">
                <a:latin typeface="Arial"/>
              </a:rPr>
              <a:t>Leesburg, GA results</a:t>
            </a:r>
            <a:endParaRPr/>
          </a:p>
        </p:txBody>
      </p:sp>
      <p:sp>
        <p:nvSpPr>
          <p:cNvPr id="178" name="TextShape 2"/>
          <p:cNvSpPr txBox="1"/>
          <p:nvPr/>
        </p:nvSpPr>
        <p:spPr>
          <a:xfrm>
            <a:off x="504000" y="1769040"/>
            <a:ext cx="9071640" cy="5088960"/>
          </a:xfrm>
          <a:prstGeom prst="rect">
            <a:avLst/>
          </a:prstGeom>
        </p:spPr>
        <p:txBody>
          <a:bodyPr lIns="0" rIns="0" tIns="0" bIns="0"/>
          <a:p>
            <a:pPr>
              <a:buSzPct val="45000"/>
              <a:buFont typeface="StarSymbol"/>
              <a:buChar char=""/>
            </a:pPr>
            <a:r>
              <a:rPr lang="en-US" sz="3200">
                <a:latin typeface="Arial"/>
              </a:rPr>
              <a:t>Sabal Trail didn't get GA eminent domain ruling</a:t>
            </a:r>
            <a:endParaRPr/>
          </a:p>
          <a:p>
            <a:pPr>
              <a:buSzPct val="45000"/>
              <a:buFont typeface="StarSymbol"/>
              <a:buChar char=""/>
            </a:pPr>
            <a:r>
              <a:rPr lang="en-US" sz="3200">
                <a:latin typeface="Arial"/>
              </a:rPr>
              <a:t>They did get bound to return to south GA for a criminal trespass trial</a:t>
            </a:r>
            <a:endParaRPr/>
          </a:p>
          <a:p>
            <a:pPr>
              <a:buSzPct val="45000"/>
              <a:buFont typeface="StarSymbol"/>
              <a:buChar char=""/>
            </a:pPr>
            <a:r>
              <a:rPr lang="en-US" sz="3200">
                <a:latin typeface="Arial"/>
              </a:rPr>
              <a:t>Protesters came from as far as 9 hours away</a:t>
            </a:r>
            <a:endParaRPr/>
          </a:p>
          <a:p>
            <a:pPr>
              <a:buSzPct val="45000"/>
              <a:buFont typeface="StarSymbol"/>
              <a:buChar char=""/>
            </a:pPr>
            <a:r>
              <a:rPr lang="en-US" sz="3200">
                <a:latin typeface="Arial"/>
              </a:rPr>
              <a:t>News coverage: WALB-TV, op-eds by WWALS,  Our Santa Fe River, and others</a:t>
            </a:r>
            <a:endParaRPr/>
          </a:p>
          <a:p>
            <a:pPr>
              <a:buSzPct val="45000"/>
              <a:buFont typeface="StarSymbol"/>
              <a:buChar char=""/>
            </a:pPr>
            <a:r>
              <a:rPr lang="en-US" sz="3200">
                <a:latin typeface="Arial"/>
              </a:rPr>
              <a:t>Sabal Trail lost the later trespass trial</a:t>
            </a:r>
            <a:endParaRPr/>
          </a:p>
        </p:txBody>
      </p:sp>
    </p:spTree>
  </p:cSld>
  <p:timing>
    <p:tnLst>
      <p:par>
        <p:cTn id="125" dur="indefinite" restart="never" nodeType="tmRoot">
          <p:childTnLst>
            <p:seq>
              <p:cTn id="126" nodeType="mainSeq"/>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529560" y="200880"/>
            <a:ext cx="9071640" cy="1262160"/>
          </a:xfrm>
          <a:prstGeom prst="rect">
            <a:avLst/>
          </a:prstGeom>
        </p:spPr>
        <p:txBody>
          <a:bodyPr lIns="0" rIns="0" tIns="0" bIns="0" anchor="ctr"/>
          <a:p>
            <a:pPr algn="ctr"/>
            <a:r>
              <a:rPr lang="en-US" sz="4400">
                <a:latin typeface="Arial"/>
              </a:rPr>
              <a:t>Pass Resolutions</a:t>
            </a:r>
            <a:endParaRPr/>
          </a:p>
        </p:txBody>
      </p:sp>
      <p:sp>
        <p:nvSpPr>
          <p:cNvPr id="180" name="TextShape 2"/>
          <p:cNvSpPr txBox="1"/>
          <p:nvPr/>
        </p:nvSpPr>
        <p:spPr>
          <a:xfrm>
            <a:off x="504000" y="1769040"/>
            <a:ext cx="6171120" cy="3991680"/>
          </a:xfrm>
          <a:prstGeom prst="rect">
            <a:avLst/>
          </a:prstGeom>
        </p:spPr>
        <p:txBody>
          <a:bodyPr lIns="0" rIns="0" tIns="0" bIns="0"/>
          <a:p>
            <a:pPr>
              <a:buSzPct val="45000"/>
              <a:buFont typeface="StarSymbol"/>
              <a:buChar char=""/>
            </a:pPr>
            <a:r>
              <a:rPr lang="en-US" sz="3200">
                <a:latin typeface="Arial"/>
              </a:rPr>
              <a:t>2014-10: Albany and Dougherty County, Georgia</a:t>
            </a:r>
            <a:endParaRPr/>
          </a:p>
        </p:txBody>
      </p:sp>
      <p:pic>
        <p:nvPicPr>
          <p:cNvPr id="181" name="" descr=""/>
          <p:cNvPicPr/>
          <p:nvPr/>
        </p:nvPicPr>
        <p:blipFill>
          <a:blip r:embed="rId1"/>
          <a:stretch>
            <a:fillRect/>
          </a:stretch>
        </p:blipFill>
        <p:spPr>
          <a:xfrm>
            <a:off x="2293920" y="2827440"/>
            <a:ext cx="5486400" cy="3840480"/>
          </a:xfrm>
          <a:prstGeom prst="rect">
            <a:avLst/>
          </a:prstGeom>
          <a:ln>
            <a:noFill/>
          </a:ln>
        </p:spPr>
      </p:pic>
    </p:spTree>
  </p:cSld>
  <p:timing>
    <p:tnLst>
      <p:par>
        <p:cTn id="127" dur="indefinite" restart="never" nodeType="tmRoot">
          <p:childTnLst>
            <p:seq>
              <p:cTn id="128" nodeType="mainSeq"/>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TextShape 1"/>
          <p:cNvSpPr txBox="1"/>
          <p:nvPr/>
        </p:nvSpPr>
        <p:spPr>
          <a:xfrm>
            <a:off x="529560" y="200880"/>
            <a:ext cx="9071640" cy="1262160"/>
          </a:xfrm>
          <a:prstGeom prst="rect">
            <a:avLst/>
          </a:prstGeom>
        </p:spPr>
        <p:txBody>
          <a:bodyPr lIns="0" rIns="0" tIns="0" bIns="0" anchor="ctr"/>
          <a:p>
            <a:pPr algn="ctr"/>
            <a:r>
              <a:rPr lang="en-US" sz="4400">
                <a:latin typeface="Arial"/>
              </a:rPr>
              <a:t>Pass Resolutions</a:t>
            </a:r>
            <a:endParaRPr/>
          </a:p>
        </p:txBody>
      </p:sp>
      <p:sp>
        <p:nvSpPr>
          <p:cNvPr id="183" name="TextShape 2"/>
          <p:cNvSpPr txBox="1"/>
          <p:nvPr/>
        </p:nvSpPr>
        <p:spPr>
          <a:xfrm>
            <a:off x="504000" y="1769040"/>
            <a:ext cx="9005760" cy="3991680"/>
          </a:xfrm>
          <a:prstGeom prst="rect">
            <a:avLst/>
          </a:prstGeom>
        </p:spPr>
        <p:txBody>
          <a:bodyPr lIns="0" rIns="0" tIns="0" bIns="0"/>
          <a:p>
            <a:pPr>
              <a:buSzPct val="45000"/>
              <a:buFont typeface="StarSymbol"/>
              <a:buChar char=""/>
            </a:pPr>
            <a:r>
              <a:rPr lang="en-US" sz="3200">
                <a:latin typeface="Arial"/>
              </a:rPr>
              <a:t>2014-10-27: </a:t>
            </a:r>
            <a:r>
              <a:rPr lang="en-US" sz="3200">
                <a:latin typeface="Arial"/>
              </a:rPr>
              <a:t>Dougherty County passed a resolution against the Sabal Trail pipeline</a:t>
            </a:r>
            <a:endParaRPr/>
          </a:p>
          <a:p>
            <a:pPr>
              <a:buSzPct val="45000"/>
              <a:buFont typeface="StarSymbol"/>
              <a:buChar char=""/>
            </a:pPr>
            <a:r>
              <a:rPr lang="en-US" sz="3200">
                <a:latin typeface="Arial"/>
              </a:rPr>
              <a:t>2014-10-29: </a:t>
            </a:r>
            <a:r>
              <a:rPr lang="en-US" sz="3200">
                <a:latin typeface="Arial"/>
              </a:rPr>
              <a:t>Albany City Commission joins Dougherty County Commission in opposing Sabal pipeline</a:t>
            </a:r>
            <a:endParaRPr/>
          </a:p>
          <a:p>
            <a:pPr lvl="1">
              <a:buSzPct val="75000"/>
              <a:buFont typeface="StarSymbol"/>
              <a:buChar char=""/>
            </a:pPr>
            <a:r>
              <a:rPr lang="en-US" sz="2800">
                <a:latin typeface="Arial"/>
              </a:rPr>
              <a:t>Resolution notes proposed proximity of the propsed pipeline to wells, airport, city schools</a:t>
            </a:r>
            <a:endParaRPr/>
          </a:p>
        </p:txBody>
      </p:sp>
    </p:spTree>
  </p:cSld>
  <p:timing>
    <p:tnLst>
      <p:par>
        <p:cTn id="129" dur="indefinite" restart="never" nodeType="tmRoot">
          <p:childTnLst>
            <p:seq>
              <p:cTn id="130" nodeType="mainSeq"/>
              <p:prevCondLst>
                <p:cond delay="0" evt="onPrev">
                  <p:tgtEl>
                    <p:sldTgt/>
                  </p:tgtEl>
                </p:cond>
              </p:prevCondLst>
              <p:nextCondLst>
                <p:cond delay="0" evt="onNext">
                  <p:tgtEl>
                    <p:sldTgt/>
                  </p:tgtEl>
                </p:cond>
              </p:nextCondLst>
            </p:seq>
          </p:childTnLst>
        </p:cTn>
      </p:par>
    </p:tnLst>
  </p:timing>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504000" y="301320"/>
            <a:ext cx="9071640" cy="1262160"/>
          </a:xfrm>
          <a:prstGeom prst="rect">
            <a:avLst/>
          </a:prstGeom>
        </p:spPr>
        <p:txBody>
          <a:bodyPr lIns="0" rIns="0" tIns="0" bIns="0" anchor="ctr"/>
          <a:p>
            <a:pPr algn="ctr"/>
            <a:r>
              <a:rPr lang="en-US" sz="4400">
                <a:latin typeface="Arial"/>
              </a:rPr>
              <a:t>Resolutions can have effects</a:t>
            </a:r>
            <a:endParaRPr/>
          </a:p>
        </p:txBody>
      </p:sp>
      <p:sp>
        <p:nvSpPr>
          <p:cNvPr id="185"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Hamilton County, FL resolution helped get Sabal Trail off Withlacoochee River in Florida</a:t>
            </a:r>
            <a:endParaRPr/>
          </a:p>
          <a:p>
            <a:pPr lvl="1">
              <a:buSzPct val="75000"/>
              <a:buFont typeface="StarSymbol"/>
              <a:buChar char=""/>
            </a:pPr>
            <a:r>
              <a:rPr lang="en-US" sz="2800">
                <a:latin typeface="Arial"/>
              </a:rPr>
              <a:t>(Lowndes County, GA passed nothing, and Sabal Trail has made no move off the Withlacoochee in Georgia)</a:t>
            </a:r>
            <a:endParaRPr/>
          </a:p>
          <a:p>
            <a:pPr>
              <a:buSzPct val="45000"/>
              <a:buFont typeface="StarSymbol"/>
              <a:buChar char=""/>
            </a:pPr>
            <a:r>
              <a:rPr lang="en-US" sz="3200">
                <a:latin typeface="Arial"/>
              </a:rPr>
              <a:t>Multiple resolutions in Virginia against a proposed pipeline</a:t>
            </a:r>
            <a:endParaRPr/>
          </a:p>
          <a:p>
            <a:pPr lvl="1">
              <a:buSzPct val="75000"/>
              <a:buFont typeface="StarSymbol"/>
              <a:buChar char=""/>
            </a:pPr>
            <a:r>
              <a:rPr lang="en-US" sz="2800">
                <a:latin typeface="Arial"/>
              </a:rPr>
              <a:t>Soon afterwards Spectra backed out of even bidding on that pipeline</a:t>
            </a:r>
            <a:endParaRPr/>
          </a:p>
        </p:txBody>
      </p:sp>
    </p:spTree>
  </p:cSld>
  <p:timing>
    <p:tnLst>
      <p:par>
        <p:cTn id="131" dur="indefinite" restart="never" nodeType="tmRoot">
          <p:childTnLst>
            <p:seq>
              <p:cTn id="132" nodeType="mainSeq"/>
              <p:prevCondLst>
                <p:cond delay="0" evt="onPrev">
                  <p:tgtEl>
                    <p:sldTgt/>
                  </p:tgtEl>
                </p:cond>
              </p:prevCondLst>
              <p:nextCondLst>
                <p:cond delay="0" evt="onNext">
                  <p:tgtEl>
                    <p:sldTgt/>
                  </p:tgtEl>
                </p:cond>
              </p:nextCondLst>
            </p:seq>
          </p:childTnLst>
        </p:cTn>
      </p:par>
    </p:tnLst>
  </p:timing>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TextShape 1"/>
          <p:cNvSpPr txBox="1"/>
          <p:nvPr/>
        </p:nvSpPr>
        <p:spPr>
          <a:xfrm>
            <a:off x="504000" y="301320"/>
            <a:ext cx="9071640" cy="1262160"/>
          </a:xfrm>
          <a:prstGeom prst="rect">
            <a:avLst/>
          </a:prstGeom>
        </p:spPr>
        <p:txBody>
          <a:bodyPr lIns="0" rIns="0" tIns="0" bIns="0" anchor="ctr"/>
          <a:p>
            <a:pPr algn="ctr"/>
            <a:r>
              <a:rPr lang="en-US" sz="4400">
                <a:latin typeface="Arial"/>
              </a:rPr>
              <a:t>Resolutions can have effects</a:t>
            </a:r>
            <a:endParaRPr/>
          </a:p>
        </p:txBody>
      </p:sp>
      <p:sp>
        <p:nvSpPr>
          <p:cNvPr id="187"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Hamilton County, FL resolution helped get Sabal Trail off Withlacoochee River in Florida</a:t>
            </a:r>
            <a:endParaRPr/>
          </a:p>
          <a:p>
            <a:pPr lvl="1">
              <a:buSzPct val="75000"/>
              <a:buFont typeface="StarSymbol"/>
              <a:buChar char=""/>
            </a:pPr>
            <a:r>
              <a:rPr lang="en-US" sz="2800">
                <a:latin typeface="Arial"/>
              </a:rPr>
              <a:t>(Lowndes County, GA passed nothing, and Sabal Trail has made no move off the Withlacoochee in Georgia)</a:t>
            </a:r>
            <a:endParaRPr/>
          </a:p>
          <a:p>
            <a:pPr>
              <a:buSzPct val="45000"/>
              <a:buFont typeface="StarSymbol"/>
              <a:buChar char=""/>
            </a:pPr>
            <a:r>
              <a:rPr lang="en-US" sz="3200">
                <a:latin typeface="Arial"/>
              </a:rPr>
              <a:t>Multiple resolutions in Virginia against a proposed pipeline</a:t>
            </a:r>
            <a:endParaRPr/>
          </a:p>
          <a:p>
            <a:pPr lvl="1">
              <a:buSzPct val="75000"/>
              <a:buFont typeface="StarSymbol"/>
              <a:buChar char=""/>
            </a:pPr>
            <a:r>
              <a:rPr lang="en-US" sz="2800">
                <a:latin typeface="Arial"/>
              </a:rPr>
              <a:t>Soon afterwards Spectra backed out of even bidding on that pipeline</a:t>
            </a:r>
            <a:endParaRPr/>
          </a:p>
        </p:txBody>
      </p:sp>
    </p:spTree>
  </p:cSld>
  <p:timing>
    <p:tnLst>
      <p:par>
        <p:cTn id="133" dur="indefinite" restart="never" nodeType="tmRoot">
          <p:childTnLst>
            <p:seq>
              <p:cTn id="134" nodeType="mainSeq"/>
              <p:prevCondLst>
                <p:cond delay="0" evt="onPrev">
                  <p:tgtEl>
                    <p:sldTgt/>
                  </p:tgtEl>
                </p:cond>
              </p:prevCondLst>
              <p:nextCondLst>
                <p:cond delay="0"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504000" y="301320"/>
            <a:ext cx="9071640" cy="1262160"/>
          </a:xfrm>
          <a:prstGeom prst="rect">
            <a:avLst/>
          </a:prstGeom>
        </p:spPr>
        <p:txBody>
          <a:bodyPr lIns="0" rIns="0" tIns="0" bIns="0" anchor="ctr"/>
          <a:p>
            <a:pPr algn="ctr"/>
            <a:r>
              <a:rPr lang="en-US" sz="4400">
                <a:latin typeface="Arial"/>
              </a:rPr>
              <a:t>Pass Ordinances</a:t>
            </a:r>
            <a:endParaRPr/>
          </a:p>
        </p:txBody>
      </p:sp>
      <p:sp>
        <p:nvSpPr>
          <p:cNvPr id="189"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Carefully-crafted ordinances such as for land-use or noise based in the local Comprehensive Plan are laws with legal teeth</a:t>
            </a:r>
            <a:endParaRPr/>
          </a:p>
          <a:p>
            <a:pPr>
              <a:buSzPct val="45000"/>
              <a:buFont typeface="StarSymbol"/>
              <a:buChar char=""/>
            </a:pPr>
            <a:r>
              <a:rPr lang="en-US" sz="3200">
                <a:latin typeface="Arial"/>
              </a:rPr>
              <a:t>Jefferson County, FL </a:t>
            </a:r>
            <a:r>
              <a:rPr lang="en-US" sz="3200">
                <a:latin typeface="Arial"/>
              </a:rPr>
              <a:t>passed a land-use ordinance</a:t>
            </a:r>
            <a:r>
              <a:rPr lang="en-US" sz="3200">
                <a:latin typeface="Arial"/>
              </a:rPr>
              <a:t> to keep bottling plants out of the Floridan Aquifer</a:t>
            </a:r>
            <a:endParaRPr/>
          </a:p>
          <a:p>
            <a:pPr>
              <a:buSzPct val="45000"/>
              <a:buFont typeface="StarSymbol"/>
              <a:buChar char=""/>
            </a:pPr>
            <a:r>
              <a:rPr lang="en-US" sz="3200">
                <a:latin typeface="Arial"/>
              </a:rPr>
              <a:t>Even FERC says they try whenever possible not to override local ordinances</a:t>
            </a:r>
            <a:endParaRPr/>
          </a:p>
          <a:p>
            <a:pPr>
              <a:buSzPct val="45000"/>
              <a:buFont typeface="StarSymbol"/>
              <a:buChar char=""/>
            </a:pPr>
            <a:r>
              <a:rPr lang="en-US" sz="3200">
                <a:latin typeface="Arial"/>
              </a:rPr>
              <a:t>And PA and NY Supreme Court decisions indicate maybe FERC can't even do that</a:t>
            </a:r>
            <a:endParaRPr/>
          </a:p>
        </p:txBody>
      </p:sp>
    </p:spTree>
  </p:cSld>
  <p:timing>
    <p:tnLst>
      <p:par>
        <p:cTn id="135" dur="indefinite" restart="never" nodeType="tmRoot">
          <p:childTnLst>
            <p:seq>
              <p:cTn id="136" nodeType="mainSeq"/>
              <p:prevCondLst>
                <p:cond delay="0" evt="onPrev">
                  <p:tgtEl>
                    <p:sldTgt/>
                  </p:tgtEl>
                </p:cond>
              </p:prevCondLst>
              <p:nextCondLst>
                <p:cond delay="0" evt="onNext">
                  <p:tgtEl>
                    <p:sldTgt/>
                  </p:tgtEl>
                </p:cond>
              </p:nextCondLst>
            </p:seq>
          </p:childTnLst>
        </p:cTn>
      </p:par>
    </p:tnLst>
  </p:timing>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TextShape 1"/>
          <p:cNvSpPr txBox="1"/>
          <p:nvPr/>
        </p:nvSpPr>
        <p:spPr>
          <a:xfrm>
            <a:off x="504000" y="301320"/>
            <a:ext cx="9071640" cy="1262160"/>
          </a:xfrm>
          <a:prstGeom prst="rect">
            <a:avLst/>
          </a:prstGeom>
        </p:spPr>
        <p:txBody>
          <a:bodyPr lIns="0" rIns="0" tIns="0" bIns="0" anchor="ctr"/>
          <a:p>
            <a:pPr algn="ctr"/>
            <a:r>
              <a:rPr lang="en-US" sz="4400">
                <a:latin typeface="Arial"/>
              </a:rPr>
              <a:t>Inform the public</a:t>
            </a:r>
            <a:r>
              <a:rPr lang="en-US" sz="4400">
                <a:latin typeface="Arial"/>
              </a:rPr>
              <a:t>
</a:t>
            </a:r>
            <a:r>
              <a:rPr lang="en-US" sz="4400">
                <a:latin typeface="Arial"/>
              </a:rPr>
              <a:t> and raise opposition</a:t>
            </a:r>
            <a:endParaRPr/>
          </a:p>
        </p:txBody>
      </p:sp>
      <p:pic>
        <p:nvPicPr>
          <p:cNvPr id="191" name="" descr=""/>
          <p:cNvPicPr/>
          <p:nvPr/>
        </p:nvPicPr>
        <p:blipFill>
          <a:blip r:embed="rId1"/>
          <a:stretch>
            <a:fillRect/>
          </a:stretch>
        </p:blipFill>
        <p:spPr>
          <a:xfrm>
            <a:off x="2619720" y="1737360"/>
            <a:ext cx="4937760" cy="4937760"/>
          </a:xfrm>
          <a:prstGeom prst="rect">
            <a:avLst/>
          </a:prstGeom>
          <a:ln>
            <a:noFill/>
          </a:ln>
        </p:spPr>
      </p:pic>
    </p:spTree>
  </p:cSld>
  <p:timing>
    <p:tnLst>
      <p:par>
        <p:cTn id="137" dur="indefinite" restart="never" nodeType="tmRoot">
          <p:childTnLst>
            <p:seq>
              <p:cTn id="138"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 name="TextShape 1"/>
          <p:cNvSpPr txBox="1"/>
          <p:nvPr/>
        </p:nvSpPr>
        <p:spPr>
          <a:xfrm>
            <a:off x="504000" y="301320"/>
            <a:ext cx="9071640" cy="1262160"/>
          </a:xfrm>
          <a:prstGeom prst="rect">
            <a:avLst/>
          </a:prstGeom>
        </p:spPr>
        <p:txBody>
          <a:bodyPr lIns="0" rIns="0" tIns="0" bIns="0" anchor="ctr"/>
          <a:p>
            <a:pPr algn="ctr"/>
            <a:r>
              <a:rPr lang="en-US" sz="4400">
                <a:latin typeface="Arial"/>
              </a:rPr>
              <a:t>Hillabee Expansion Project</a:t>
            </a:r>
            <a:endParaRPr/>
          </a:p>
        </p:txBody>
      </p:sp>
      <p:pic>
        <p:nvPicPr>
          <p:cNvPr id="53" name="" descr=""/>
          <p:cNvPicPr/>
          <p:nvPr/>
        </p:nvPicPr>
        <p:blipFill>
          <a:blip r:embed="rId1"/>
          <a:stretch>
            <a:fillRect/>
          </a:stretch>
        </p:blipFill>
        <p:spPr>
          <a:xfrm>
            <a:off x="796680" y="1446480"/>
            <a:ext cx="8485920" cy="54864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504000" y="301320"/>
            <a:ext cx="9071640" cy="1262160"/>
          </a:xfrm>
          <a:prstGeom prst="rect">
            <a:avLst/>
          </a:prstGeom>
        </p:spPr>
        <p:txBody>
          <a:bodyPr lIns="0" rIns="0" tIns="0" bIns="0" anchor="ctr"/>
          <a:p>
            <a:pPr algn="ctr"/>
            <a:r>
              <a:rPr lang="en-US" sz="4400">
                <a:latin typeface="Arial"/>
              </a:rPr>
              <a:t>Opposition can cancel pipelines</a:t>
            </a:r>
            <a:endParaRPr/>
          </a:p>
        </p:txBody>
      </p:sp>
      <p:sp>
        <p:nvSpPr>
          <p:cNvPr id="193"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Bluegrass pipeline from Ohio through Kentucky</a:t>
            </a:r>
            <a:endParaRPr/>
          </a:p>
          <a:p>
            <a:pPr lvl="1">
              <a:buSzPct val="75000"/>
              <a:buFont typeface="StarSymbol"/>
              <a:buChar char=""/>
            </a:pPr>
            <a:r>
              <a:rPr lang="en-US" sz="2800">
                <a:latin typeface="Arial"/>
              </a:rPr>
              <a:t>Massive public opposition</a:t>
            </a:r>
            <a:endParaRPr/>
          </a:p>
          <a:p>
            <a:pPr lvl="1">
              <a:buSzPct val="75000"/>
              <a:buFont typeface="StarSymbol"/>
              <a:buChar char=""/>
            </a:pPr>
            <a:r>
              <a:rPr lang="en-US" sz="2800">
                <a:latin typeface="Arial"/>
              </a:rPr>
              <a:t>a judge ruled against state eminent domain </a:t>
            </a:r>
            <a:endParaRPr/>
          </a:p>
          <a:p>
            <a:pPr>
              <a:buSzPct val="45000"/>
              <a:buFont typeface="StarSymbol"/>
              <a:buChar char=""/>
            </a:pPr>
            <a:r>
              <a:rPr lang="en-US" sz="3200">
                <a:latin typeface="Arial"/>
              </a:rPr>
              <a:t>2014-04-29: Williams Co. indefinitely suspended it, claiming</a:t>
            </a:r>
            <a:endParaRPr/>
          </a:p>
          <a:p>
            <a:pPr lvl="1">
              <a:buSzPct val="75000"/>
              <a:buFont typeface="StarSymbol"/>
              <a:buChar char=""/>
            </a:pPr>
            <a:r>
              <a:rPr i="1" lang="en-US" sz="2800">
                <a:latin typeface="Arial"/>
              </a:rPr>
              <a:t>“</a:t>
            </a:r>
            <a:r>
              <a:rPr i="1" lang="en-US" sz="2800">
                <a:latin typeface="Arial"/>
              </a:rPr>
              <a:t>an insufficient level of firm customer commitment”</a:t>
            </a:r>
            <a:endParaRPr/>
          </a:p>
          <a:p>
            <a:pPr>
              <a:buSzPct val="45000"/>
              <a:buFont typeface="StarSymbol"/>
              <a:buChar char=""/>
            </a:pPr>
            <a:r>
              <a:rPr lang="en-US" sz="3200">
                <a:latin typeface="Arial"/>
              </a:rPr>
              <a:t>Investors don't like public opposition; see Spectra's SEC Form 10-K</a:t>
            </a:r>
            <a:endParaRPr/>
          </a:p>
        </p:txBody>
      </p:sp>
    </p:spTree>
  </p:cSld>
  <p:timing>
    <p:tnLst>
      <p:par>
        <p:cTn id="139" dur="indefinite" restart="never" nodeType="tmRoot">
          <p:childTnLst>
            <p:seq>
              <p:cTn id="140" nodeType="mainSeq"/>
              <p:prevCondLst>
                <p:cond delay="0" evt="onPrev">
                  <p:tgtEl>
                    <p:sldTgt/>
                  </p:tgtEl>
                </p:cond>
              </p:prevCondLst>
              <p:nextCondLst>
                <p:cond delay="0"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621000" y="274320"/>
            <a:ext cx="9071640" cy="1262160"/>
          </a:xfrm>
          <a:prstGeom prst="rect">
            <a:avLst/>
          </a:prstGeom>
        </p:spPr>
        <p:txBody>
          <a:bodyPr lIns="0" rIns="0" tIns="0" bIns="0" anchor="ctr"/>
          <a:p>
            <a:pPr algn="ctr"/>
            <a:r>
              <a:rPr lang="en-US" sz="4400">
                <a:latin typeface="Arial"/>
              </a:rPr>
              <a:t>Spectra campaign scandals</a:t>
            </a:r>
            <a:endParaRPr/>
          </a:p>
        </p:txBody>
      </p:sp>
      <p:sp>
        <p:nvSpPr>
          <p:cNvPr id="195" name="TextShape 2"/>
          <p:cNvSpPr txBox="1"/>
          <p:nvPr/>
        </p:nvSpPr>
        <p:spPr>
          <a:xfrm>
            <a:off x="504000" y="1769040"/>
            <a:ext cx="9071640" cy="4814640"/>
          </a:xfrm>
          <a:prstGeom prst="rect">
            <a:avLst/>
          </a:prstGeom>
        </p:spPr>
        <p:txBody>
          <a:bodyPr lIns="0" rIns="0" tIns="0" bIns="0"/>
          <a:p>
            <a:pPr>
              <a:buSzPct val="45000"/>
              <a:buFont typeface="StarSymbol"/>
              <a:buChar char=""/>
            </a:pPr>
            <a:r>
              <a:rPr lang="en-US" sz="3200">
                <a:latin typeface="Arial"/>
              </a:rPr>
              <a:t>FL Gov. Rick Scott owned Spectra stock before FL-PSC approved Sabal Trail pipeline</a:t>
            </a:r>
            <a:endParaRPr/>
          </a:p>
          <a:p>
            <a:pPr>
              <a:buSzPct val="45000"/>
              <a:buFont typeface="StarSymbol"/>
              <a:buChar char=""/>
            </a:pPr>
            <a:r>
              <a:rPr lang="en-US" sz="3200">
                <a:latin typeface="Arial"/>
              </a:rPr>
              <a:t>Spectra Energy Pac donated $10,000 each to re-election campaigns of:</a:t>
            </a:r>
            <a:endParaRPr/>
          </a:p>
          <a:p>
            <a:pPr lvl="1">
              <a:buSzPct val="75000"/>
              <a:buFont typeface="StarSymbol"/>
              <a:buChar char=""/>
            </a:pPr>
            <a:r>
              <a:rPr lang="en-US" sz="2800">
                <a:latin typeface="Arial"/>
              </a:rPr>
              <a:t>GA Gov. Nathan Deal</a:t>
            </a:r>
            <a:endParaRPr/>
          </a:p>
          <a:p>
            <a:pPr lvl="1">
              <a:buSzPct val="75000"/>
              <a:buFont typeface="StarSymbol"/>
              <a:buChar char=""/>
            </a:pPr>
            <a:r>
              <a:rPr lang="en-US" sz="2800">
                <a:latin typeface="Arial"/>
              </a:rPr>
              <a:t>AL Gov. Robert Bentley</a:t>
            </a:r>
            <a:endParaRPr/>
          </a:p>
          <a:p>
            <a:pPr lvl="1">
              <a:buSzPct val="75000"/>
              <a:buFont typeface="StarSymbol"/>
              <a:buChar char=""/>
            </a:pPr>
            <a:r>
              <a:rPr lang="en-US" sz="2800">
                <a:latin typeface="Arial"/>
              </a:rPr>
              <a:t>TN Gov. Bill Haslam</a:t>
            </a:r>
            <a:endParaRPr/>
          </a:p>
          <a:p>
            <a:pPr>
              <a:buSzPct val="45000"/>
              <a:buFont typeface="StarSymbol"/>
              <a:buChar char=""/>
            </a:pPr>
            <a:r>
              <a:rPr lang="en-US" sz="3200">
                <a:latin typeface="Arial"/>
              </a:rPr>
              <a:t>Deal and Bentley accepted a lot more from more pipeline and energy companies</a:t>
            </a:r>
            <a:endParaRPr/>
          </a:p>
          <a:p>
            <a:pPr>
              <a:buSzPct val="45000"/>
              <a:buFont typeface="StarSymbol"/>
              <a:buChar char=""/>
            </a:pPr>
            <a:r>
              <a:rPr lang="en-US" sz="3200">
                <a:latin typeface="Arial"/>
              </a:rPr>
              <a:t>GA candidate for Gov. Jason Carter did not</a:t>
            </a:r>
            <a:endParaRPr/>
          </a:p>
        </p:txBody>
      </p:sp>
    </p:spTree>
  </p:cSld>
  <p:timing>
    <p:tnLst>
      <p:par>
        <p:cTn id="141" dur="indefinite" restart="never" nodeType="tmRoot">
          <p:childTnLst>
            <p:seq>
              <p:cTn id="142" nodeType="mainSeq"/>
              <p:prevCondLst>
                <p:cond delay="0" evt="onPrev">
                  <p:tgtEl>
                    <p:sldTgt/>
                  </p:tgtEl>
                </p:cond>
              </p:prevCondLst>
              <p:nextCondLst>
                <p:cond delay="0"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504000" y="301320"/>
            <a:ext cx="9071640" cy="1262160"/>
          </a:xfrm>
          <a:prstGeom prst="rect">
            <a:avLst/>
          </a:prstGeom>
        </p:spPr>
        <p:txBody>
          <a:bodyPr lIns="0" rIns="0" tIns="0" bIns="0" anchor="ctr"/>
          <a:p>
            <a:pPr algn="ctr"/>
            <a:r>
              <a:rPr lang="en-US" sz="4400">
                <a:latin typeface="Arial"/>
              </a:rPr>
              <a:t>Many allies</a:t>
            </a:r>
            <a:r>
              <a:rPr lang="en-US" sz="4400">
                <a:latin typeface="Arial"/>
              </a:rPr>
              <a:t>
</a:t>
            </a:r>
            <a:r>
              <a:rPr lang="en-US" sz="4400">
                <a:latin typeface="Arial"/>
              </a:rPr>
              <a:t> across the continent and beyond</a:t>
            </a:r>
            <a:endParaRPr/>
          </a:p>
        </p:txBody>
      </p:sp>
      <p:sp>
        <p:nvSpPr>
          <p:cNvPr id="197"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Here is a list of some allies:</a:t>
            </a:r>
            <a:endParaRPr/>
          </a:p>
          <a:p>
            <a:pPr lvl="1">
              <a:buSzPct val="75000"/>
              <a:buFont typeface="StarSymbol"/>
              <a:buChar char=""/>
            </a:pPr>
            <a:r>
              <a:rPr lang="en-US" sz="2800">
                <a:latin typeface="Arial"/>
              </a:rPr>
              <a:t>http://spectrabusters.org/allies/</a:t>
            </a:r>
            <a:endParaRPr/>
          </a:p>
          <a:p>
            <a:pPr>
              <a:buSzPct val="45000"/>
              <a:buFont typeface="StarSymbol"/>
              <a:buChar char=""/>
            </a:pPr>
            <a:r>
              <a:rPr lang="en-US" sz="3200">
                <a:latin typeface="Arial"/>
              </a:rPr>
              <a:t>There are far more:</a:t>
            </a:r>
            <a:endParaRPr/>
          </a:p>
          <a:p>
            <a:pPr lvl="1">
              <a:buSzPct val="75000"/>
              <a:buFont typeface="StarSymbol"/>
              <a:buChar char=""/>
            </a:pPr>
            <a:r>
              <a:rPr lang="en-US" sz="2800">
                <a:latin typeface="Arial"/>
              </a:rPr>
              <a:t>Fracking, pipelines, and LNG export produce opposition everywhere</a:t>
            </a:r>
            <a:endParaRPr/>
          </a:p>
          <a:p>
            <a:pPr>
              <a:buSzPct val="45000"/>
              <a:buFont typeface="StarSymbol"/>
              <a:buChar char=""/>
            </a:pPr>
            <a:r>
              <a:rPr lang="en-US" sz="3200">
                <a:latin typeface="Arial"/>
              </a:rPr>
              <a:t>October 2014: continuous bad PR for pipelines</a:t>
            </a:r>
            <a:endParaRPr/>
          </a:p>
          <a:p>
            <a:pPr lvl="1">
              <a:buSzPct val="75000"/>
              <a:buFont typeface="StarSymbol"/>
              <a:buChar char=""/>
            </a:pPr>
            <a:r>
              <a:rPr lang="en-US" sz="2800">
                <a:latin typeface="Arial"/>
              </a:rPr>
              <a:t>And excellent PR for conservation and renewables</a:t>
            </a:r>
            <a:endParaRPr/>
          </a:p>
          <a:p>
            <a:pPr>
              <a:buSzPct val="45000"/>
              <a:buFont typeface="StarSymbol"/>
              <a:buChar char=""/>
            </a:pPr>
            <a:r>
              <a:rPr lang="en-US" sz="3200">
                <a:latin typeface="Arial"/>
              </a:rPr>
              <a:t>Keep working for conservation &amp; clean energy</a:t>
            </a:r>
            <a:endParaRPr/>
          </a:p>
        </p:txBody>
      </p:sp>
    </p:spTree>
  </p:cSld>
  <p:timing>
    <p:tnLst>
      <p:par>
        <p:cTn id="143" dur="indefinite" restart="never" nodeType="tmRoot">
          <p:childTnLst>
            <p:seq>
              <p:cTn id="144" nodeType="mainSeq"/>
              <p:prevCondLst>
                <p:cond delay="0" evt="onPrev">
                  <p:tgtEl>
                    <p:sldTgt/>
                  </p:tgtEl>
                </p:cond>
              </p:prevCondLst>
              <p:nextCondLst>
                <p:cond delay="0"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504000" y="301320"/>
            <a:ext cx="9071640" cy="1262160"/>
          </a:xfrm>
          <a:prstGeom prst="rect">
            <a:avLst/>
          </a:prstGeom>
        </p:spPr>
        <p:txBody>
          <a:bodyPr lIns="0" rIns="0" tIns="0" bIns="0" anchor="ctr"/>
          <a:p>
            <a:pPr algn="ctr"/>
            <a:r>
              <a:rPr lang="en-US" sz="4400">
                <a:latin typeface="Arial"/>
              </a:rPr>
              <a:t>See you at the protest!</a:t>
            </a:r>
            <a:endParaRPr/>
          </a:p>
        </p:txBody>
      </p:sp>
      <p:sp>
        <p:nvSpPr>
          <p:cNvPr id="199"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John S. Quarterman,229-242-0102</a:t>
            </a:r>
            <a:endParaRPr/>
          </a:p>
          <a:p>
            <a:pPr lvl="1">
              <a:buSzPct val="75000"/>
              <a:buFont typeface="StarSymbol"/>
              <a:buChar char=""/>
            </a:pPr>
            <a:r>
              <a:rPr lang="en-US" sz="2800">
                <a:latin typeface="Arial"/>
              </a:rPr>
              <a:t>river@quarterman.org</a:t>
            </a:r>
            <a:endParaRPr/>
          </a:p>
        </p:txBody>
      </p:sp>
      <p:pic>
        <p:nvPicPr>
          <p:cNvPr id="200" name="" descr=""/>
          <p:cNvPicPr/>
          <p:nvPr/>
        </p:nvPicPr>
        <p:blipFill>
          <a:blip r:embed="rId1"/>
          <a:stretch>
            <a:fillRect/>
          </a:stretch>
        </p:blipFill>
        <p:spPr>
          <a:xfrm>
            <a:off x="2377440" y="2926080"/>
            <a:ext cx="5486400" cy="4114800"/>
          </a:xfrm>
          <a:prstGeom prst="rect">
            <a:avLst/>
          </a:prstGeom>
          <a:ln>
            <a:noFill/>
          </a:ln>
        </p:spPr>
      </p:pic>
    </p:spTree>
  </p:cSld>
  <p:timing>
    <p:tnLst>
      <p:par>
        <p:cTn id="145" dur="indefinite" restart="never" nodeType="tmRoot">
          <p:childTnLst>
            <p:seq>
              <p:cTn id="146"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 name="TextShape 1"/>
          <p:cNvSpPr txBox="1"/>
          <p:nvPr/>
        </p:nvSpPr>
        <p:spPr>
          <a:xfrm>
            <a:off x="504000" y="301320"/>
            <a:ext cx="9071640" cy="1262160"/>
          </a:xfrm>
          <a:prstGeom prst="rect">
            <a:avLst/>
          </a:prstGeom>
        </p:spPr>
        <p:txBody>
          <a:bodyPr lIns="0" rIns="0" tIns="0" bIns="0" anchor="ctr"/>
          <a:p>
            <a:pPr algn="ctr"/>
            <a:r>
              <a:rPr lang="en-US" sz="4400">
                <a:latin typeface="Arial"/>
              </a:rPr>
              <a:t>Hillabee Expansion Project</a:t>
            </a:r>
            <a:endParaRPr/>
          </a:p>
        </p:txBody>
      </p:sp>
      <p:sp>
        <p:nvSpPr>
          <p:cNvPr id="55" name="TextShape 2"/>
          <p:cNvSpPr txBox="1"/>
          <p:nvPr/>
        </p:nvSpPr>
        <p:spPr>
          <a:xfrm>
            <a:off x="504000" y="1769040"/>
            <a:ext cx="9071640" cy="4384080"/>
          </a:xfrm>
          <a:prstGeom prst="rect">
            <a:avLst/>
          </a:prstGeom>
        </p:spPr>
        <p:txBody>
          <a:bodyPr lIns="0" rIns="0" tIns="0" bIns="0"/>
          <a:p>
            <a:pPr>
              <a:buSzPct val="45000"/>
              <a:buFont typeface="StarSymbol"/>
              <a:buChar char=""/>
            </a:pPr>
            <a:r>
              <a:rPr lang="en-US" sz="3200">
                <a:latin typeface="Arial"/>
              </a:rPr>
              <a:t>FERC Docket PF14-06 pre-filed 2013-11-04</a:t>
            </a:r>
            <a:endParaRPr/>
          </a:p>
          <a:p>
            <a:pPr>
              <a:buSzPct val="45000"/>
              <a:buFont typeface="StarSymbol"/>
              <a:buChar char=""/>
            </a:pPr>
            <a:r>
              <a:rPr lang="en-US" sz="3200">
                <a:latin typeface="Arial"/>
              </a:rPr>
              <a:t>Expands existing Williams Transco pipeline</a:t>
            </a:r>
            <a:endParaRPr/>
          </a:p>
          <a:p>
            <a:pPr lvl="1">
              <a:buSzPct val="75000"/>
              <a:buFont typeface="StarSymbol"/>
              <a:buChar char=""/>
            </a:pPr>
            <a:r>
              <a:rPr lang="en-US" sz="2800">
                <a:latin typeface="Arial"/>
              </a:rPr>
              <a:t>Compressor station Choctaw County</a:t>
            </a:r>
            <a:endParaRPr/>
          </a:p>
          <a:p>
            <a:pPr lvl="1">
              <a:buSzPct val="75000"/>
              <a:buFont typeface="StarSymbol"/>
              <a:buChar char=""/>
            </a:pPr>
            <a:r>
              <a:rPr lang="en-US" sz="2800">
                <a:latin typeface="Arial"/>
              </a:rPr>
              <a:t>43.59 miles additional pipe, etc.</a:t>
            </a:r>
            <a:endParaRPr/>
          </a:p>
          <a:p>
            <a:pPr>
              <a:buSzPct val="45000"/>
              <a:buFont typeface="StarSymbol"/>
              <a:buChar char=""/>
            </a:pPr>
            <a:r>
              <a:rPr lang="en-US" sz="3200">
                <a:latin typeface="Arial"/>
              </a:rPr>
              <a:t>Connect to Sabal Trail, Alexander City, AL</a:t>
            </a:r>
            <a:endParaRPr/>
          </a:p>
          <a:p>
            <a:pPr>
              <a:buSzPct val="45000"/>
              <a:buFont typeface="StarSymbol"/>
              <a:buChar char=""/>
            </a:pPr>
            <a:r>
              <a:rPr lang="en-US" sz="3200">
                <a:latin typeface="Arial"/>
              </a:rPr>
              <a:t>Expects formal FERC filing late Nov 2014</a:t>
            </a:r>
            <a:endParaRPr/>
          </a:p>
          <a:p>
            <a:pPr>
              <a:buSzPct val="45000"/>
              <a:buFont typeface="StarSymbol"/>
              <a:buChar char=""/>
            </a:pPr>
            <a:r>
              <a:rPr lang="en-US">
                <a:latin typeface="Arial"/>
              </a:rPr>
              <a:t>http://spectrabusters.org/2014/10/18/transco-plans-ferc-filing-in-the-next-month-or-so/</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 name="TextShape 1"/>
          <p:cNvSpPr txBox="1"/>
          <p:nvPr/>
        </p:nvSpPr>
        <p:spPr>
          <a:xfrm>
            <a:off x="504000" y="301320"/>
            <a:ext cx="9071640" cy="1262160"/>
          </a:xfrm>
          <a:prstGeom prst="rect">
            <a:avLst/>
          </a:prstGeom>
        </p:spPr>
        <p:txBody>
          <a:bodyPr lIns="0" rIns="0" tIns="0" bIns="0" anchor="ctr"/>
          <a:p>
            <a:pPr algn="ctr"/>
            <a:r>
              <a:rPr lang="en-US" sz="4400">
                <a:latin typeface="Arial"/>
              </a:rPr>
              <a:t>Transco Explosion Marengo Co. AL</a:t>
            </a:r>
            <a:endParaRPr/>
          </a:p>
        </p:txBody>
      </p:sp>
      <p:pic>
        <p:nvPicPr>
          <p:cNvPr id="57" name="" descr=""/>
          <p:cNvPicPr/>
          <p:nvPr/>
        </p:nvPicPr>
        <p:blipFill>
          <a:blip r:embed="rId1"/>
          <a:stretch>
            <a:fillRect/>
          </a:stretch>
        </p:blipFill>
        <p:spPr>
          <a:xfrm>
            <a:off x="1368360" y="1769040"/>
            <a:ext cx="7342560" cy="55047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